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2"/>
  </p:sldMasterIdLst>
  <p:notesMasterIdLst>
    <p:notesMasterId r:id="rId85"/>
  </p:notesMasterIdLst>
  <p:sldIdLst>
    <p:sldId id="4435" r:id="rId3"/>
    <p:sldId id="4465" r:id="rId4"/>
    <p:sldId id="260" r:id="rId5"/>
    <p:sldId id="4403" r:id="rId6"/>
    <p:sldId id="4401" r:id="rId7"/>
    <p:sldId id="4464" r:id="rId8"/>
    <p:sldId id="262" r:id="rId9"/>
    <p:sldId id="4412" r:id="rId10"/>
    <p:sldId id="256" r:id="rId11"/>
    <p:sldId id="4404" r:id="rId12"/>
    <p:sldId id="4405" r:id="rId13"/>
    <p:sldId id="4430" r:id="rId14"/>
    <p:sldId id="4463" r:id="rId15"/>
    <p:sldId id="4444" r:id="rId16"/>
    <p:sldId id="4410" r:id="rId17"/>
    <p:sldId id="4411" r:id="rId18"/>
    <p:sldId id="274" r:id="rId19"/>
    <p:sldId id="4426" r:id="rId20"/>
    <p:sldId id="4424" r:id="rId21"/>
    <p:sldId id="4423" r:id="rId22"/>
    <p:sldId id="4417" r:id="rId23"/>
    <p:sldId id="4419" r:id="rId24"/>
    <p:sldId id="4418" r:id="rId25"/>
    <p:sldId id="4420" r:id="rId26"/>
    <p:sldId id="4422" r:id="rId27"/>
    <p:sldId id="4460" r:id="rId28"/>
    <p:sldId id="4457" r:id="rId29"/>
    <p:sldId id="4458" r:id="rId30"/>
    <p:sldId id="4459" r:id="rId31"/>
    <p:sldId id="4446" r:id="rId32"/>
    <p:sldId id="4349" r:id="rId33"/>
    <p:sldId id="4431" r:id="rId34"/>
    <p:sldId id="4462" r:id="rId35"/>
    <p:sldId id="4443" r:id="rId36"/>
    <p:sldId id="4351" r:id="rId37"/>
    <p:sldId id="4421" r:id="rId38"/>
    <p:sldId id="257" r:id="rId39"/>
    <p:sldId id="258" r:id="rId40"/>
    <p:sldId id="4409" r:id="rId41"/>
    <p:sldId id="4445" r:id="rId42"/>
    <p:sldId id="4406" r:id="rId43"/>
    <p:sldId id="305" r:id="rId44"/>
    <p:sldId id="275" r:id="rId45"/>
    <p:sldId id="302" r:id="rId46"/>
    <p:sldId id="303" r:id="rId47"/>
    <p:sldId id="304" r:id="rId48"/>
    <p:sldId id="300" r:id="rId49"/>
    <p:sldId id="4447" r:id="rId50"/>
    <p:sldId id="4451" r:id="rId51"/>
    <p:sldId id="4452" r:id="rId52"/>
    <p:sldId id="4467" r:id="rId53"/>
    <p:sldId id="4453" r:id="rId54"/>
    <p:sldId id="4454" r:id="rId55"/>
    <p:sldId id="261" r:id="rId56"/>
    <p:sldId id="4456" r:id="rId57"/>
    <p:sldId id="4455" r:id="rId58"/>
    <p:sldId id="264" r:id="rId59"/>
    <p:sldId id="4442" r:id="rId60"/>
    <p:sldId id="4466" r:id="rId61"/>
    <p:sldId id="4468" r:id="rId62"/>
    <p:sldId id="4436" r:id="rId63"/>
    <p:sldId id="4434" r:id="rId64"/>
    <p:sldId id="4437" r:id="rId65"/>
    <p:sldId id="4438" r:id="rId66"/>
    <p:sldId id="4439" r:id="rId67"/>
    <p:sldId id="4440" r:id="rId68"/>
    <p:sldId id="4441" r:id="rId69"/>
    <p:sldId id="263" r:id="rId70"/>
    <p:sldId id="4448" r:id="rId71"/>
    <p:sldId id="295" r:id="rId72"/>
    <p:sldId id="281" r:id="rId73"/>
    <p:sldId id="4328" r:id="rId74"/>
    <p:sldId id="4327" r:id="rId75"/>
    <p:sldId id="282" r:id="rId76"/>
    <p:sldId id="4429" r:id="rId77"/>
    <p:sldId id="4449" r:id="rId78"/>
    <p:sldId id="284" r:id="rId79"/>
    <p:sldId id="4341" r:id="rId80"/>
    <p:sldId id="286" r:id="rId81"/>
    <p:sldId id="4337" r:id="rId82"/>
    <p:sldId id="4352" r:id="rId83"/>
    <p:sldId id="4461" r:id="rId84"/>
  </p:sldIdLst>
  <p:sldSz cx="14630400" cy="8229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EE"/>
    <a:srgbClr val="3D043D"/>
    <a:srgbClr val="F0695C"/>
    <a:srgbClr val="FFFFFF"/>
    <a:srgbClr val="FFAC7C"/>
    <a:srgbClr val="D0C1CE"/>
    <a:srgbClr val="3A3A8A"/>
    <a:srgbClr val="FFC300"/>
    <a:srgbClr val="FFF335"/>
    <a:srgbClr val="2D7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000000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153"/>
    <p:restoredTop sz="95038"/>
  </p:normalViewPr>
  <p:slideViewPr>
    <p:cSldViewPr snapToGrid="0">
      <p:cViewPr>
        <p:scale>
          <a:sx n="65" d="100"/>
          <a:sy n="65" d="100"/>
        </p:scale>
        <p:origin x="912" y="8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1" d="100"/>
        <a:sy n="141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402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tableStyles" Target="tableStyle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viewProps" Target="view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eCommerce share</c:v>
                </c:pt>
              </c:strCache>
            </c:strRef>
          </c:tx>
          <c:spPr>
            <a:solidFill>
              <a:srgbClr val="F0695D"/>
            </a:solidFill>
            <a:effectLst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20-25%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11D-8C46-B59A-9D1BCA9F2DFB}"/>
                </c:ext>
              </c:extLst>
            </c:dLbl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FFFFFF"/>
                    </a:solidFill>
                    <a:latin typeface="Avenir Book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2017</c:v>
                </c:pt>
                <c:pt idx="1">
                  <c:v>2025</c:v>
                </c:pt>
                <c:pt idx="2">
                  <c:v>2027 (proj.)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</c:v>
                </c:pt>
                <c:pt idx="1">
                  <c:v>18</c:v>
                </c:pt>
                <c:pt idx="2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1D-8C46-B59A-9D1BCA9F2DF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FFFFFF"/>
                </a:solidFill>
                <a:latin typeface="Avenir Book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30"/>
          <c:min val="0"/>
        </c:scaling>
        <c:delete val="1"/>
        <c:axPos val="l"/>
        <c:majorGridlines>
          <c:spPr>
            <a:ln w="6350" cap="flat">
              <a:solidFill>
                <a:srgbClr val="5C125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solidFill>
          <a:srgbClr val="3E063C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3E063C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1D3461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6BF-964D-942F-62D5A4C7572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6BF-964D-942F-62D5A4C7572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C6BF-964D-942F-62D5A4C7572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C6BF-964D-942F-62D5A4C75726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C6BF-964D-942F-62D5A4C75726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C6BF-964D-942F-62D5A4C75726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C6BF-964D-942F-62D5A4C75726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C6BF-964D-942F-62D5A4C75726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1-C6BF-964D-942F-62D5A4C75726}"/>
              </c:ext>
            </c:extLst>
          </c:dPt>
          <c:dPt>
            <c:idx val="9"/>
            <c:invertIfNegative val="0"/>
            <c:bubble3D val="0"/>
            <c:spPr>
              <a:solidFill>
                <a:srgbClr val="7A9CC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3-C6BF-964D-942F-62D5A4C75726}"/>
              </c:ext>
            </c:extLst>
          </c:dPt>
          <c:dPt>
            <c:idx val="10"/>
            <c:invertIfNegative val="0"/>
            <c:bubble3D val="0"/>
            <c:spPr>
              <a:solidFill>
                <a:srgbClr val="7A9CC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5-C6BF-964D-942F-62D5A4C75726}"/>
              </c:ext>
            </c:extLst>
          </c:dPt>
          <c:dPt>
            <c:idx val="11"/>
            <c:invertIfNegative val="0"/>
            <c:bubble3D val="0"/>
            <c:spPr>
              <a:solidFill>
                <a:srgbClr val="7A9CC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7-C6BF-964D-942F-62D5A4C75726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0271739130434777E-2"/>
                      <c:h val="8.369408369408369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6BF-964D-942F-62D5A4C75726}"/>
                </c:ext>
              </c:extLst>
            </c:dLbl>
            <c:numFmt formatCode="&quot;$&quot;0.0&quot;T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1E293B"/>
                    </a:solidFill>
                    <a:latin typeface="Avenir Medium" panose="02000503020000020003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  <c:pt idx="11">
                  <c:v>2028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2.4</c:v>
                </c:pt>
                <c:pt idx="1">
                  <c:v>2.9</c:v>
                </c:pt>
                <c:pt idx="2">
                  <c:v>3.5</c:v>
                </c:pt>
                <c:pt idx="3">
                  <c:v>4.3</c:v>
                </c:pt>
                <c:pt idx="4">
                  <c:v>4.9000000000000004</c:v>
                </c:pt>
                <c:pt idx="5">
                  <c:v>5.0999999999999996</c:v>
                </c:pt>
                <c:pt idx="6">
                  <c:v>5.8</c:v>
                </c:pt>
                <c:pt idx="7">
                  <c:v>6.1</c:v>
                </c:pt>
                <c:pt idx="8">
                  <c:v>6.4</c:v>
                </c:pt>
                <c:pt idx="9">
                  <c:v>6.9</c:v>
                </c:pt>
                <c:pt idx="10">
                  <c:v>7.4</c:v>
                </c:pt>
                <c:pt idx="11">
                  <c:v>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C6BF-964D-942F-62D5A4C7572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4748B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9"/>
          <c:min val="0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4748B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 w="12700" cap="flat">
      <a:solidFill>
        <a:srgbClr val="FFFFFF"/>
      </a:solidFill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c:style val="2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0897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127C-E24E-97F7-50A44558B491}"/>
              </c:ext>
            </c:extLst>
          </c:dPt>
          <c:dPt>
            <c:idx val="1"/>
            <c:bubble3D val="0"/>
            <c:spPr>
              <a:solidFill>
                <a:srgbClr val="26A69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127C-E24E-97F7-50A44558B491}"/>
              </c:ext>
            </c:extLst>
          </c:dPt>
          <c:dPt>
            <c:idx val="2"/>
            <c:bubble3D val="0"/>
            <c:spPr>
              <a:solidFill>
                <a:srgbClr val="1D346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127C-E24E-97F7-50A44558B491}"/>
              </c:ext>
            </c:extLst>
          </c:dPt>
          <c:dPt>
            <c:idx val="3"/>
            <c:bubble3D val="0"/>
            <c:spPr>
              <a:solidFill>
                <a:srgbClr val="2A4D8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127C-E24E-97F7-50A44558B491}"/>
              </c:ext>
            </c:extLst>
          </c:dPt>
          <c:dPt>
            <c:idx val="4"/>
            <c:bubble3D val="0"/>
            <c:spPr>
              <a:solidFill>
                <a:srgbClr val="3D649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127C-E24E-97F7-50A44558B491}"/>
              </c:ext>
            </c:extLst>
          </c:dPt>
          <c:dPt>
            <c:idx val="5"/>
            <c:bubble3D val="0"/>
            <c:spPr>
              <a:solidFill>
                <a:srgbClr val="5A7FA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127C-E24E-97F7-50A44558B491}"/>
              </c:ext>
            </c:extLst>
          </c:dPt>
          <c:dPt>
            <c:idx val="6"/>
            <c:bubble3D val="0"/>
            <c:spPr>
              <a:solidFill>
                <a:srgbClr val="8FAFC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D-127C-E24E-97F7-50A44558B491}"/>
              </c:ext>
            </c:extLst>
          </c:dPt>
          <c:cat>
            <c:strRef>
              <c:f>Sheet1!$A$2:$A$8</c:f>
              <c:strCache>
                <c:ptCount val="7"/>
                <c:pt idx="0">
                  <c:v>China</c:v>
                </c:pt>
                <c:pt idx="1">
                  <c:v>United States</c:v>
                </c:pt>
                <c:pt idx="2">
                  <c:v>Europe</c:v>
                </c:pt>
                <c:pt idx="3">
                  <c:v>Asia w/o China</c:v>
                </c:pt>
                <c:pt idx="4">
                  <c:v>Americas w/o US</c:v>
                </c:pt>
                <c:pt idx="5">
                  <c:v>Australia &amp; Oceania</c:v>
                </c:pt>
                <c:pt idx="6">
                  <c:v>Africa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3250</c:v>
                </c:pt>
                <c:pt idx="1">
                  <c:v>1392</c:v>
                </c:pt>
                <c:pt idx="2">
                  <c:v>750</c:v>
                </c:pt>
                <c:pt idx="3">
                  <c:v>710</c:v>
                </c:pt>
                <c:pt idx="4">
                  <c:v>191</c:v>
                </c:pt>
                <c:pt idx="5">
                  <c:v>62</c:v>
                </c:pt>
                <c:pt idx="6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27C-E24E-97F7-50A44558B4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 w="12700" cap="flat">
      <a:solidFill>
        <a:srgbClr val="FFFFFF"/>
      </a:solidFill>
    </a:ln>
    <a:effectLst/>
  </c:sp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F06195-CE5B-4053-B548-44971DEC4A5F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819DC3FB-B151-4772-A828-EC85435189BF}">
      <dgm:prSet custT="1"/>
      <dgm:spPr>
        <a:ln w="38100">
          <a:solidFill>
            <a:srgbClr val="B7012A">
              <a:alpha val="90000"/>
            </a:srgbClr>
          </a:solidFill>
        </a:ln>
      </dgm:spPr>
      <dgm:t>
        <a:bodyPr/>
        <a:lstStyle/>
        <a:p>
          <a:pPr algn="ctr"/>
          <a:r>
            <a:rPr lang="en-US" sz="2000" b="1" i="0" baseline="0" dirty="0">
              <a:solidFill>
                <a:schemeClr val="bg1"/>
              </a:solidFill>
              <a:latin typeface="Avenir Heavy" panose="02000503020000020003" pitchFamily="2" charset="0"/>
            </a:rPr>
            <a:t>Identify eCommerce niches example;</a:t>
          </a:r>
        </a:p>
        <a:p>
          <a:pPr algn="ctr"/>
          <a:r>
            <a:rPr lang="en-US" sz="1800" b="0" i="0" baseline="0" dirty="0">
              <a:solidFill>
                <a:schemeClr val="bg1"/>
              </a:solidFill>
              <a:latin typeface="Avenir Book" panose="02000503020000020003" pitchFamily="2" charset="0"/>
            </a:rPr>
            <a:t>fashion, supplements,     household goods, sports gear</a:t>
          </a:r>
          <a:endParaRPr lang="en-US" sz="1800" b="0" i="0" dirty="0">
            <a:solidFill>
              <a:schemeClr val="bg1"/>
            </a:solidFill>
            <a:latin typeface="Avenir Book" panose="02000503020000020003" pitchFamily="2" charset="0"/>
          </a:endParaRPr>
        </a:p>
      </dgm:t>
    </dgm:pt>
    <dgm:pt modelId="{F27B2341-7ACE-41AC-990F-D5760E3A4F93}" type="parTrans" cxnId="{EDBB318B-0E53-49EF-862A-1DF767B00B5F}">
      <dgm:prSet/>
      <dgm:spPr/>
      <dgm:t>
        <a:bodyPr/>
        <a:lstStyle/>
        <a:p>
          <a:endParaRPr lang="en-US"/>
        </a:p>
      </dgm:t>
    </dgm:pt>
    <dgm:pt modelId="{84606F83-4416-47CA-B8C3-6DABBF12B6BA}" type="sibTrans" cxnId="{EDBB318B-0E53-49EF-862A-1DF767B00B5F}">
      <dgm:prSet phldrT="1" phldr="0"/>
      <dgm:spPr>
        <a:solidFill>
          <a:srgbClr val="F2F2F1"/>
        </a:solidFill>
        <a:ln w="50800">
          <a:solidFill>
            <a:srgbClr val="B7012A"/>
          </a:solidFill>
        </a:ln>
      </dgm:spPr>
      <dgm:t>
        <a:bodyPr/>
        <a:lstStyle/>
        <a:p>
          <a:r>
            <a:rPr lang="en-US"/>
            <a:t>1</a:t>
          </a:r>
          <a:endParaRPr lang="en-US" dirty="0"/>
        </a:p>
      </dgm:t>
    </dgm:pt>
    <dgm:pt modelId="{D34A1E69-7604-47D1-8B13-CD2B4AACB9D2}">
      <dgm:prSet custT="1"/>
      <dgm:spPr>
        <a:ln w="38100">
          <a:solidFill>
            <a:srgbClr val="B7012A">
              <a:alpha val="90000"/>
            </a:srgbClr>
          </a:solidFill>
        </a:ln>
      </dgm:spPr>
      <dgm:t>
        <a:bodyPr/>
        <a:lstStyle/>
        <a:p>
          <a:pPr algn="ctr"/>
          <a:r>
            <a:rPr lang="en-US" sz="2000" b="1" i="0" baseline="0" dirty="0">
              <a:latin typeface="Avenir Heavy" panose="02000503020000020003" pitchFamily="2" charset="0"/>
            </a:rPr>
            <a:t>Define your offer for existing &amp; potential eCommerce clients</a:t>
          </a:r>
          <a:endParaRPr lang="en-US" sz="2000" b="1" i="0" dirty="0">
            <a:latin typeface="Avenir Heavy" panose="02000503020000020003" pitchFamily="2" charset="0"/>
          </a:endParaRPr>
        </a:p>
      </dgm:t>
    </dgm:pt>
    <dgm:pt modelId="{95473277-20F1-4BB4-B69F-20A90588F93C}" type="parTrans" cxnId="{F77D5E9B-1127-41E7-B2F8-7DD8ADDDE6FD}">
      <dgm:prSet/>
      <dgm:spPr/>
      <dgm:t>
        <a:bodyPr/>
        <a:lstStyle/>
        <a:p>
          <a:endParaRPr lang="en-US"/>
        </a:p>
      </dgm:t>
    </dgm:pt>
    <dgm:pt modelId="{4B966980-9E3E-4FB8-8CA6-0FF9E5B51AC5}" type="sibTrans" cxnId="{F77D5E9B-1127-41E7-B2F8-7DD8ADDDE6FD}">
      <dgm:prSet phldrT="2" phldr="0"/>
      <dgm:spPr>
        <a:solidFill>
          <a:srgbClr val="F2F2F1"/>
        </a:solidFill>
        <a:ln w="50800">
          <a:solidFill>
            <a:srgbClr val="B7012A"/>
          </a:solidFill>
        </a:ln>
      </dgm:spPr>
      <dgm:t>
        <a:bodyPr/>
        <a:lstStyle/>
        <a:p>
          <a:r>
            <a:rPr lang="en-US"/>
            <a:t>2</a:t>
          </a:r>
        </a:p>
      </dgm:t>
    </dgm:pt>
    <dgm:pt modelId="{F194937C-79E2-421B-9804-0B839151E2AF}">
      <dgm:prSet custT="1"/>
      <dgm:spPr>
        <a:ln w="38100">
          <a:solidFill>
            <a:srgbClr val="B7012A">
              <a:alpha val="90000"/>
            </a:srgbClr>
          </a:solidFill>
        </a:ln>
      </dgm:spPr>
      <dgm:t>
        <a:bodyPr/>
        <a:lstStyle/>
        <a:p>
          <a:pPr algn="ctr"/>
          <a:r>
            <a:rPr lang="en-US" sz="2000" b="1" i="0" baseline="0" dirty="0">
              <a:latin typeface="Avenir Heavy" panose="02000503020000020003" pitchFamily="2" charset="0"/>
            </a:rPr>
            <a:t>Approach your existing customers first</a:t>
          </a:r>
          <a:endParaRPr lang="en-US" sz="2000" b="1" i="0" dirty="0">
            <a:latin typeface="Avenir Heavy" panose="02000503020000020003" pitchFamily="2" charset="0"/>
          </a:endParaRPr>
        </a:p>
      </dgm:t>
    </dgm:pt>
    <dgm:pt modelId="{4488FDB1-BBD0-476F-A672-032EF1A59C3C}" type="parTrans" cxnId="{0892E9EA-D562-435A-A8A7-C9C81E2791FC}">
      <dgm:prSet/>
      <dgm:spPr/>
      <dgm:t>
        <a:bodyPr/>
        <a:lstStyle/>
        <a:p>
          <a:endParaRPr lang="en-US"/>
        </a:p>
      </dgm:t>
    </dgm:pt>
    <dgm:pt modelId="{1DA03A67-4972-4CC6-992A-602C07B1F030}" type="sibTrans" cxnId="{0892E9EA-D562-435A-A8A7-C9C81E2791FC}">
      <dgm:prSet phldrT="3" phldr="0"/>
      <dgm:spPr>
        <a:solidFill>
          <a:srgbClr val="F2F2F1"/>
        </a:solidFill>
        <a:ln w="50800">
          <a:solidFill>
            <a:srgbClr val="B7012A"/>
          </a:solidFill>
        </a:ln>
      </dgm:spPr>
      <dgm:t>
        <a:bodyPr/>
        <a:lstStyle/>
        <a:p>
          <a:r>
            <a:rPr lang="en-US"/>
            <a:t>3</a:t>
          </a:r>
        </a:p>
      </dgm:t>
    </dgm:pt>
    <dgm:pt modelId="{898C4899-1B95-48F5-92EB-C26C6DD6A66A}">
      <dgm:prSet custT="1"/>
      <dgm:spPr>
        <a:ln w="38100">
          <a:solidFill>
            <a:srgbClr val="B7012A">
              <a:alpha val="90000"/>
            </a:srgbClr>
          </a:solidFill>
        </a:ln>
      </dgm:spPr>
      <dgm:t>
        <a:bodyPr/>
        <a:lstStyle/>
        <a:p>
          <a:pPr algn="ctr"/>
          <a:r>
            <a:rPr lang="en-US" sz="2000" b="1" i="0" baseline="0" dirty="0">
              <a:latin typeface="Avenir Heavy" panose="02000503020000020003" pitchFamily="2" charset="0"/>
            </a:rPr>
            <a:t>Reach out to </a:t>
          </a:r>
          <a:r>
            <a:rPr lang="en-GB" sz="2000" b="1" i="0" baseline="0" dirty="0" err="1">
              <a:latin typeface="Avenir Heavy" panose="02000503020000020003" pitchFamily="2" charset="0"/>
            </a:rPr>
            <a:t>NeX</a:t>
          </a:r>
          <a:r>
            <a:rPr lang="en-GB" sz="2000" b="1" i="0" baseline="0" dirty="0">
              <a:latin typeface="Avenir Heavy" panose="02000503020000020003" pitchFamily="2" charset="0"/>
            </a:rPr>
            <a:t> Academy for online learning/training opportunities</a:t>
          </a:r>
          <a:endParaRPr lang="en-US" sz="2000" b="1" i="0" baseline="0" dirty="0">
            <a:latin typeface="Avenir Heavy" panose="02000503020000020003" pitchFamily="2" charset="0"/>
          </a:endParaRPr>
        </a:p>
      </dgm:t>
    </dgm:pt>
    <dgm:pt modelId="{A93B1E80-C121-4E08-A277-6DC54B015D8A}" type="parTrans" cxnId="{82BC24E3-85AA-4095-BB31-AB9DCC8650DA}">
      <dgm:prSet/>
      <dgm:spPr/>
      <dgm:t>
        <a:bodyPr/>
        <a:lstStyle/>
        <a:p>
          <a:endParaRPr lang="en-US"/>
        </a:p>
      </dgm:t>
    </dgm:pt>
    <dgm:pt modelId="{2B9E70A7-3EB1-4FB2-9A4A-DB974F8050A2}" type="sibTrans" cxnId="{82BC24E3-85AA-4095-BB31-AB9DCC8650DA}">
      <dgm:prSet phldrT="4" phldr="0"/>
      <dgm:spPr>
        <a:solidFill>
          <a:srgbClr val="F2F2F1"/>
        </a:solidFill>
        <a:ln w="50800">
          <a:solidFill>
            <a:srgbClr val="B7012A"/>
          </a:solidFill>
        </a:ln>
      </dgm:spPr>
      <dgm:t>
        <a:bodyPr/>
        <a:lstStyle/>
        <a:p>
          <a:r>
            <a:rPr lang="en-US"/>
            <a:t>4</a:t>
          </a:r>
        </a:p>
      </dgm:t>
    </dgm:pt>
    <dgm:pt modelId="{D8063446-ADA6-734D-B9F6-1C36F9F0323E}" type="pres">
      <dgm:prSet presAssocID="{7FF06195-CE5B-4053-B548-44971DEC4A5F}" presName="Name0" presStyleCnt="0">
        <dgm:presLayoutVars>
          <dgm:animLvl val="lvl"/>
          <dgm:resizeHandles val="exact"/>
        </dgm:presLayoutVars>
      </dgm:prSet>
      <dgm:spPr/>
    </dgm:pt>
    <dgm:pt modelId="{3C52696C-53F5-7B41-B517-CC1BDA51781B}" type="pres">
      <dgm:prSet presAssocID="{819DC3FB-B151-4772-A828-EC85435189BF}" presName="compositeNode" presStyleCnt="0">
        <dgm:presLayoutVars>
          <dgm:bulletEnabled val="1"/>
        </dgm:presLayoutVars>
      </dgm:prSet>
      <dgm:spPr/>
    </dgm:pt>
    <dgm:pt modelId="{1A5D80D7-DF09-234C-B887-4343A364ED17}" type="pres">
      <dgm:prSet presAssocID="{819DC3FB-B151-4772-A828-EC85435189BF}" presName="bgRect" presStyleLbl="bgAccFollowNode1" presStyleIdx="0" presStyleCnt="4"/>
      <dgm:spPr/>
    </dgm:pt>
    <dgm:pt modelId="{1D6D21CA-3C63-D74D-AE7B-D1F4120E0EE3}" type="pres">
      <dgm:prSet presAssocID="{84606F83-4416-47CA-B8C3-6DABBF12B6BA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B738DDF1-18FC-0B4F-A98B-F176C63B1E91}" type="pres">
      <dgm:prSet presAssocID="{819DC3FB-B151-4772-A828-EC85435189BF}" presName="bottomLine" presStyleLbl="alignNode1" presStyleIdx="1" presStyleCnt="8">
        <dgm:presLayoutVars/>
      </dgm:prSet>
      <dgm:spPr/>
    </dgm:pt>
    <dgm:pt modelId="{BAFE5D21-745B-CD46-9EE3-6AD0E57069BB}" type="pres">
      <dgm:prSet presAssocID="{819DC3FB-B151-4772-A828-EC85435189BF}" presName="nodeText" presStyleLbl="bgAccFollowNode1" presStyleIdx="0" presStyleCnt="4">
        <dgm:presLayoutVars>
          <dgm:bulletEnabled val="1"/>
        </dgm:presLayoutVars>
      </dgm:prSet>
      <dgm:spPr/>
    </dgm:pt>
    <dgm:pt modelId="{F9D0518F-E9C9-E24E-98CC-615498E78198}" type="pres">
      <dgm:prSet presAssocID="{84606F83-4416-47CA-B8C3-6DABBF12B6BA}" presName="sibTrans" presStyleCnt="0"/>
      <dgm:spPr/>
    </dgm:pt>
    <dgm:pt modelId="{57457D16-48BC-604A-B5EF-89C9262986E9}" type="pres">
      <dgm:prSet presAssocID="{D34A1E69-7604-47D1-8B13-CD2B4AACB9D2}" presName="compositeNode" presStyleCnt="0">
        <dgm:presLayoutVars>
          <dgm:bulletEnabled val="1"/>
        </dgm:presLayoutVars>
      </dgm:prSet>
      <dgm:spPr/>
    </dgm:pt>
    <dgm:pt modelId="{186BC5EE-9C5C-644A-B732-AA64D9359026}" type="pres">
      <dgm:prSet presAssocID="{D34A1E69-7604-47D1-8B13-CD2B4AACB9D2}" presName="bgRect" presStyleLbl="bgAccFollowNode1" presStyleIdx="1" presStyleCnt="4"/>
      <dgm:spPr/>
    </dgm:pt>
    <dgm:pt modelId="{757105DA-644C-F744-BA05-DDA89228425B}" type="pres">
      <dgm:prSet presAssocID="{4B966980-9E3E-4FB8-8CA6-0FF9E5B51AC5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D9C877E6-09B3-724F-B6DA-D88330DB8519}" type="pres">
      <dgm:prSet presAssocID="{D34A1E69-7604-47D1-8B13-CD2B4AACB9D2}" presName="bottomLine" presStyleLbl="alignNode1" presStyleIdx="3" presStyleCnt="8">
        <dgm:presLayoutVars/>
      </dgm:prSet>
      <dgm:spPr/>
    </dgm:pt>
    <dgm:pt modelId="{F68BA48C-C51D-AB4A-84C8-231957F713E9}" type="pres">
      <dgm:prSet presAssocID="{D34A1E69-7604-47D1-8B13-CD2B4AACB9D2}" presName="nodeText" presStyleLbl="bgAccFollowNode1" presStyleIdx="1" presStyleCnt="4">
        <dgm:presLayoutVars>
          <dgm:bulletEnabled val="1"/>
        </dgm:presLayoutVars>
      </dgm:prSet>
      <dgm:spPr/>
    </dgm:pt>
    <dgm:pt modelId="{331C9649-B172-5940-84C3-1A5B05CF4F06}" type="pres">
      <dgm:prSet presAssocID="{4B966980-9E3E-4FB8-8CA6-0FF9E5B51AC5}" presName="sibTrans" presStyleCnt="0"/>
      <dgm:spPr/>
    </dgm:pt>
    <dgm:pt modelId="{352564FC-5A7A-2848-B64D-3A57AA663130}" type="pres">
      <dgm:prSet presAssocID="{F194937C-79E2-421B-9804-0B839151E2AF}" presName="compositeNode" presStyleCnt="0">
        <dgm:presLayoutVars>
          <dgm:bulletEnabled val="1"/>
        </dgm:presLayoutVars>
      </dgm:prSet>
      <dgm:spPr/>
    </dgm:pt>
    <dgm:pt modelId="{83816061-8A9B-5D41-8DEC-33BA01B25C0D}" type="pres">
      <dgm:prSet presAssocID="{F194937C-79E2-421B-9804-0B839151E2AF}" presName="bgRect" presStyleLbl="bgAccFollowNode1" presStyleIdx="2" presStyleCnt="4"/>
      <dgm:spPr/>
    </dgm:pt>
    <dgm:pt modelId="{574044A6-B43C-1B4A-8C40-1A69CBD0B436}" type="pres">
      <dgm:prSet presAssocID="{1DA03A67-4972-4CC6-992A-602C07B1F030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E93E39B2-1809-F140-8641-DF30570CA6DE}" type="pres">
      <dgm:prSet presAssocID="{F194937C-79E2-421B-9804-0B839151E2AF}" presName="bottomLine" presStyleLbl="alignNode1" presStyleIdx="5" presStyleCnt="8">
        <dgm:presLayoutVars/>
      </dgm:prSet>
      <dgm:spPr/>
    </dgm:pt>
    <dgm:pt modelId="{65D53666-E0A4-8F43-BCF2-7120D151B686}" type="pres">
      <dgm:prSet presAssocID="{F194937C-79E2-421B-9804-0B839151E2AF}" presName="nodeText" presStyleLbl="bgAccFollowNode1" presStyleIdx="2" presStyleCnt="4">
        <dgm:presLayoutVars>
          <dgm:bulletEnabled val="1"/>
        </dgm:presLayoutVars>
      </dgm:prSet>
      <dgm:spPr/>
    </dgm:pt>
    <dgm:pt modelId="{F0BBB3E8-F492-2E4C-BBAB-BFA3F5D13135}" type="pres">
      <dgm:prSet presAssocID="{1DA03A67-4972-4CC6-992A-602C07B1F030}" presName="sibTrans" presStyleCnt="0"/>
      <dgm:spPr/>
    </dgm:pt>
    <dgm:pt modelId="{C56B7D97-DCDE-0C4F-AB14-DEE43FD3C67A}" type="pres">
      <dgm:prSet presAssocID="{898C4899-1B95-48F5-92EB-C26C6DD6A66A}" presName="compositeNode" presStyleCnt="0">
        <dgm:presLayoutVars>
          <dgm:bulletEnabled val="1"/>
        </dgm:presLayoutVars>
      </dgm:prSet>
      <dgm:spPr/>
    </dgm:pt>
    <dgm:pt modelId="{DC526D10-961A-5643-A297-74A18431CF01}" type="pres">
      <dgm:prSet presAssocID="{898C4899-1B95-48F5-92EB-C26C6DD6A66A}" presName="bgRect" presStyleLbl="bgAccFollowNode1" presStyleIdx="3" presStyleCnt="4"/>
      <dgm:spPr/>
    </dgm:pt>
    <dgm:pt modelId="{1F535926-1312-D346-A68B-944E943A5B15}" type="pres">
      <dgm:prSet presAssocID="{2B9E70A7-3EB1-4FB2-9A4A-DB974F8050A2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69A50614-1D6E-A045-8B00-EA650A248836}" type="pres">
      <dgm:prSet presAssocID="{898C4899-1B95-48F5-92EB-C26C6DD6A66A}" presName="bottomLine" presStyleLbl="alignNode1" presStyleIdx="7" presStyleCnt="8">
        <dgm:presLayoutVars/>
      </dgm:prSet>
      <dgm:spPr/>
    </dgm:pt>
    <dgm:pt modelId="{BF791F9C-FF38-7342-BCED-E08CDDDB2AF3}" type="pres">
      <dgm:prSet presAssocID="{898C4899-1B95-48F5-92EB-C26C6DD6A66A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947F7C0C-2BD5-2648-AD71-DC34BFE37240}" type="presOf" srcId="{F194937C-79E2-421B-9804-0B839151E2AF}" destId="{65D53666-E0A4-8F43-BCF2-7120D151B686}" srcOrd="1" destOrd="0" presId="urn:microsoft.com/office/officeart/2016/7/layout/BasicLinearProcessNumbered"/>
    <dgm:cxn modelId="{7DFB201B-DD08-FE4D-B441-0B07DFEA40D9}" type="presOf" srcId="{819DC3FB-B151-4772-A828-EC85435189BF}" destId="{BAFE5D21-745B-CD46-9EE3-6AD0E57069BB}" srcOrd="1" destOrd="0" presId="urn:microsoft.com/office/officeart/2016/7/layout/BasicLinearProcessNumbered"/>
    <dgm:cxn modelId="{2FF8C41F-D225-DC4F-8127-92F7E73EF628}" type="presOf" srcId="{84606F83-4416-47CA-B8C3-6DABBF12B6BA}" destId="{1D6D21CA-3C63-D74D-AE7B-D1F4120E0EE3}" srcOrd="0" destOrd="0" presId="urn:microsoft.com/office/officeart/2016/7/layout/BasicLinearProcessNumbered"/>
    <dgm:cxn modelId="{BC27B622-B8F9-744B-A88F-5D322411926C}" type="presOf" srcId="{D34A1E69-7604-47D1-8B13-CD2B4AACB9D2}" destId="{186BC5EE-9C5C-644A-B732-AA64D9359026}" srcOrd="0" destOrd="0" presId="urn:microsoft.com/office/officeart/2016/7/layout/BasicLinearProcessNumbered"/>
    <dgm:cxn modelId="{47ADB527-8B9D-AA4C-8DE8-E4C1FD6E87C0}" type="presOf" srcId="{D34A1E69-7604-47D1-8B13-CD2B4AACB9D2}" destId="{F68BA48C-C51D-AB4A-84C8-231957F713E9}" srcOrd="1" destOrd="0" presId="urn:microsoft.com/office/officeart/2016/7/layout/BasicLinearProcessNumbered"/>
    <dgm:cxn modelId="{F1C45D42-C02B-EF46-A1C5-8BD8625E0E07}" type="presOf" srcId="{898C4899-1B95-48F5-92EB-C26C6DD6A66A}" destId="{DC526D10-961A-5643-A297-74A18431CF01}" srcOrd="0" destOrd="0" presId="urn:microsoft.com/office/officeart/2016/7/layout/BasicLinearProcessNumbered"/>
    <dgm:cxn modelId="{6D899949-DA5E-A447-A1B2-AC00454F3830}" type="presOf" srcId="{2B9E70A7-3EB1-4FB2-9A4A-DB974F8050A2}" destId="{1F535926-1312-D346-A68B-944E943A5B15}" srcOrd="0" destOrd="0" presId="urn:microsoft.com/office/officeart/2016/7/layout/BasicLinearProcessNumbered"/>
    <dgm:cxn modelId="{542D5F66-A8E7-914C-97EE-BD1DCCE94535}" type="presOf" srcId="{819DC3FB-B151-4772-A828-EC85435189BF}" destId="{1A5D80D7-DF09-234C-B887-4343A364ED17}" srcOrd="0" destOrd="0" presId="urn:microsoft.com/office/officeart/2016/7/layout/BasicLinearProcessNumbered"/>
    <dgm:cxn modelId="{EDBB318B-0E53-49EF-862A-1DF767B00B5F}" srcId="{7FF06195-CE5B-4053-B548-44971DEC4A5F}" destId="{819DC3FB-B151-4772-A828-EC85435189BF}" srcOrd="0" destOrd="0" parTransId="{F27B2341-7ACE-41AC-990F-D5760E3A4F93}" sibTransId="{84606F83-4416-47CA-B8C3-6DABBF12B6BA}"/>
    <dgm:cxn modelId="{F77D5E9B-1127-41E7-B2F8-7DD8ADDDE6FD}" srcId="{7FF06195-CE5B-4053-B548-44971DEC4A5F}" destId="{D34A1E69-7604-47D1-8B13-CD2B4AACB9D2}" srcOrd="1" destOrd="0" parTransId="{95473277-20F1-4BB4-B69F-20A90588F93C}" sibTransId="{4B966980-9E3E-4FB8-8CA6-0FF9E5B51AC5}"/>
    <dgm:cxn modelId="{8AE339A4-D0D2-CA4B-A6CE-88CA9DD79338}" type="presOf" srcId="{1DA03A67-4972-4CC6-992A-602C07B1F030}" destId="{574044A6-B43C-1B4A-8C40-1A69CBD0B436}" srcOrd="0" destOrd="0" presId="urn:microsoft.com/office/officeart/2016/7/layout/BasicLinearProcessNumbered"/>
    <dgm:cxn modelId="{FDE347AC-E9E3-B749-B34F-7230D8814227}" type="presOf" srcId="{7FF06195-CE5B-4053-B548-44971DEC4A5F}" destId="{D8063446-ADA6-734D-B9F6-1C36F9F0323E}" srcOrd="0" destOrd="0" presId="urn:microsoft.com/office/officeart/2016/7/layout/BasicLinearProcessNumbered"/>
    <dgm:cxn modelId="{350489D6-22BA-2340-8AE6-3D2DC5A9F58C}" type="presOf" srcId="{F194937C-79E2-421B-9804-0B839151E2AF}" destId="{83816061-8A9B-5D41-8DEC-33BA01B25C0D}" srcOrd="0" destOrd="0" presId="urn:microsoft.com/office/officeart/2016/7/layout/BasicLinearProcessNumbered"/>
    <dgm:cxn modelId="{82BC24E3-85AA-4095-BB31-AB9DCC8650DA}" srcId="{7FF06195-CE5B-4053-B548-44971DEC4A5F}" destId="{898C4899-1B95-48F5-92EB-C26C6DD6A66A}" srcOrd="3" destOrd="0" parTransId="{A93B1E80-C121-4E08-A277-6DC54B015D8A}" sibTransId="{2B9E70A7-3EB1-4FB2-9A4A-DB974F8050A2}"/>
    <dgm:cxn modelId="{0892E9EA-D562-435A-A8A7-C9C81E2791FC}" srcId="{7FF06195-CE5B-4053-B548-44971DEC4A5F}" destId="{F194937C-79E2-421B-9804-0B839151E2AF}" srcOrd="2" destOrd="0" parTransId="{4488FDB1-BBD0-476F-A672-032EF1A59C3C}" sibTransId="{1DA03A67-4972-4CC6-992A-602C07B1F030}"/>
    <dgm:cxn modelId="{072FEDEB-5043-8745-8D4C-240D7BA30A39}" type="presOf" srcId="{4B966980-9E3E-4FB8-8CA6-0FF9E5B51AC5}" destId="{757105DA-644C-F744-BA05-DDA89228425B}" srcOrd="0" destOrd="0" presId="urn:microsoft.com/office/officeart/2016/7/layout/BasicLinearProcessNumbered"/>
    <dgm:cxn modelId="{C508A3F0-50FC-DF4B-9167-780FD0E4EAB5}" type="presOf" srcId="{898C4899-1B95-48F5-92EB-C26C6DD6A66A}" destId="{BF791F9C-FF38-7342-BCED-E08CDDDB2AF3}" srcOrd="1" destOrd="0" presId="urn:microsoft.com/office/officeart/2016/7/layout/BasicLinearProcessNumbered"/>
    <dgm:cxn modelId="{C19E643C-A25A-CD44-B062-C3E8399CAC6A}" type="presParOf" srcId="{D8063446-ADA6-734D-B9F6-1C36F9F0323E}" destId="{3C52696C-53F5-7B41-B517-CC1BDA51781B}" srcOrd="0" destOrd="0" presId="urn:microsoft.com/office/officeart/2016/7/layout/BasicLinearProcessNumbered"/>
    <dgm:cxn modelId="{90EA80EC-08F4-8945-A49F-299293E19E24}" type="presParOf" srcId="{3C52696C-53F5-7B41-B517-CC1BDA51781B}" destId="{1A5D80D7-DF09-234C-B887-4343A364ED17}" srcOrd="0" destOrd="0" presId="urn:microsoft.com/office/officeart/2016/7/layout/BasicLinearProcessNumbered"/>
    <dgm:cxn modelId="{E55EBDA8-DC30-DD47-9A78-AD8A915DE443}" type="presParOf" srcId="{3C52696C-53F5-7B41-B517-CC1BDA51781B}" destId="{1D6D21CA-3C63-D74D-AE7B-D1F4120E0EE3}" srcOrd="1" destOrd="0" presId="urn:microsoft.com/office/officeart/2016/7/layout/BasicLinearProcessNumbered"/>
    <dgm:cxn modelId="{C952C06A-2EA8-9A4F-8CAE-2D9D5F7080CE}" type="presParOf" srcId="{3C52696C-53F5-7B41-B517-CC1BDA51781B}" destId="{B738DDF1-18FC-0B4F-A98B-F176C63B1E91}" srcOrd="2" destOrd="0" presId="urn:microsoft.com/office/officeart/2016/7/layout/BasicLinearProcessNumbered"/>
    <dgm:cxn modelId="{97541B0F-8ED7-3146-8719-A055A648648C}" type="presParOf" srcId="{3C52696C-53F5-7B41-B517-CC1BDA51781B}" destId="{BAFE5D21-745B-CD46-9EE3-6AD0E57069BB}" srcOrd="3" destOrd="0" presId="urn:microsoft.com/office/officeart/2016/7/layout/BasicLinearProcessNumbered"/>
    <dgm:cxn modelId="{B705A2D0-C0E4-974F-A0F5-5A2516D41F24}" type="presParOf" srcId="{D8063446-ADA6-734D-B9F6-1C36F9F0323E}" destId="{F9D0518F-E9C9-E24E-98CC-615498E78198}" srcOrd="1" destOrd="0" presId="urn:microsoft.com/office/officeart/2016/7/layout/BasicLinearProcessNumbered"/>
    <dgm:cxn modelId="{2FE746B5-AAC8-FD49-A250-866D851FF7BC}" type="presParOf" srcId="{D8063446-ADA6-734D-B9F6-1C36F9F0323E}" destId="{57457D16-48BC-604A-B5EF-89C9262986E9}" srcOrd="2" destOrd="0" presId="urn:microsoft.com/office/officeart/2016/7/layout/BasicLinearProcessNumbered"/>
    <dgm:cxn modelId="{C7501A29-22FB-8F42-84F6-3E99E6A0A1E3}" type="presParOf" srcId="{57457D16-48BC-604A-B5EF-89C9262986E9}" destId="{186BC5EE-9C5C-644A-B732-AA64D9359026}" srcOrd="0" destOrd="0" presId="urn:microsoft.com/office/officeart/2016/7/layout/BasicLinearProcessNumbered"/>
    <dgm:cxn modelId="{C4989210-A25A-2B4F-94DA-3C1108D052CA}" type="presParOf" srcId="{57457D16-48BC-604A-B5EF-89C9262986E9}" destId="{757105DA-644C-F744-BA05-DDA89228425B}" srcOrd="1" destOrd="0" presId="urn:microsoft.com/office/officeart/2016/7/layout/BasicLinearProcessNumbered"/>
    <dgm:cxn modelId="{33C896D4-8C62-6D4D-8511-03E43D0B195A}" type="presParOf" srcId="{57457D16-48BC-604A-B5EF-89C9262986E9}" destId="{D9C877E6-09B3-724F-B6DA-D88330DB8519}" srcOrd="2" destOrd="0" presId="urn:microsoft.com/office/officeart/2016/7/layout/BasicLinearProcessNumbered"/>
    <dgm:cxn modelId="{030CAA99-D267-7748-A417-04AA35AB7811}" type="presParOf" srcId="{57457D16-48BC-604A-B5EF-89C9262986E9}" destId="{F68BA48C-C51D-AB4A-84C8-231957F713E9}" srcOrd="3" destOrd="0" presId="urn:microsoft.com/office/officeart/2016/7/layout/BasicLinearProcessNumbered"/>
    <dgm:cxn modelId="{9F05B333-8E96-CE46-A5E4-9CA9D2CE0595}" type="presParOf" srcId="{D8063446-ADA6-734D-B9F6-1C36F9F0323E}" destId="{331C9649-B172-5940-84C3-1A5B05CF4F06}" srcOrd="3" destOrd="0" presId="urn:microsoft.com/office/officeart/2016/7/layout/BasicLinearProcessNumbered"/>
    <dgm:cxn modelId="{5142E059-8825-6440-B176-5016F97CC128}" type="presParOf" srcId="{D8063446-ADA6-734D-B9F6-1C36F9F0323E}" destId="{352564FC-5A7A-2848-B64D-3A57AA663130}" srcOrd="4" destOrd="0" presId="urn:microsoft.com/office/officeart/2016/7/layout/BasicLinearProcessNumbered"/>
    <dgm:cxn modelId="{BFE052EA-8863-5B44-98BB-AAEE5C62F4C5}" type="presParOf" srcId="{352564FC-5A7A-2848-B64D-3A57AA663130}" destId="{83816061-8A9B-5D41-8DEC-33BA01B25C0D}" srcOrd="0" destOrd="0" presId="urn:microsoft.com/office/officeart/2016/7/layout/BasicLinearProcessNumbered"/>
    <dgm:cxn modelId="{77435FF8-72E2-4D40-85EF-AA1BC7F9D05E}" type="presParOf" srcId="{352564FC-5A7A-2848-B64D-3A57AA663130}" destId="{574044A6-B43C-1B4A-8C40-1A69CBD0B436}" srcOrd="1" destOrd="0" presId="urn:microsoft.com/office/officeart/2016/7/layout/BasicLinearProcessNumbered"/>
    <dgm:cxn modelId="{90B52AAB-78D7-8243-A4FC-5C5A580FBD94}" type="presParOf" srcId="{352564FC-5A7A-2848-B64D-3A57AA663130}" destId="{E93E39B2-1809-F140-8641-DF30570CA6DE}" srcOrd="2" destOrd="0" presId="urn:microsoft.com/office/officeart/2016/7/layout/BasicLinearProcessNumbered"/>
    <dgm:cxn modelId="{EB493F65-39C6-8A41-AE1E-1D0243D3FDD4}" type="presParOf" srcId="{352564FC-5A7A-2848-B64D-3A57AA663130}" destId="{65D53666-E0A4-8F43-BCF2-7120D151B686}" srcOrd="3" destOrd="0" presId="urn:microsoft.com/office/officeart/2016/7/layout/BasicLinearProcessNumbered"/>
    <dgm:cxn modelId="{1CC0F211-1275-3E46-AA46-C179398FDAE6}" type="presParOf" srcId="{D8063446-ADA6-734D-B9F6-1C36F9F0323E}" destId="{F0BBB3E8-F492-2E4C-BBAB-BFA3F5D13135}" srcOrd="5" destOrd="0" presId="urn:microsoft.com/office/officeart/2016/7/layout/BasicLinearProcessNumbered"/>
    <dgm:cxn modelId="{9D33690B-9607-D846-A6F1-CFD46D4E1D9D}" type="presParOf" srcId="{D8063446-ADA6-734D-B9F6-1C36F9F0323E}" destId="{C56B7D97-DCDE-0C4F-AB14-DEE43FD3C67A}" srcOrd="6" destOrd="0" presId="urn:microsoft.com/office/officeart/2016/7/layout/BasicLinearProcessNumbered"/>
    <dgm:cxn modelId="{2521A055-A591-5042-8437-A20EA3F77EBD}" type="presParOf" srcId="{C56B7D97-DCDE-0C4F-AB14-DEE43FD3C67A}" destId="{DC526D10-961A-5643-A297-74A18431CF01}" srcOrd="0" destOrd="0" presId="urn:microsoft.com/office/officeart/2016/7/layout/BasicLinearProcessNumbered"/>
    <dgm:cxn modelId="{13658566-0860-7947-8B71-B7C5C4AA1C56}" type="presParOf" srcId="{C56B7D97-DCDE-0C4F-AB14-DEE43FD3C67A}" destId="{1F535926-1312-D346-A68B-944E943A5B15}" srcOrd="1" destOrd="0" presId="urn:microsoft.com/office/officeart/2016/7/layout/BasicLinearProcessNumbered"/>
    <dgm:cxn modelId="{8BDA33CC-8BB9-4F47-AFAA-0CA646588C88}" type="presParOf" srcId="{C56B7D97-DCDE-0C4F-AB14-DEE43FD3C67A}" destId="{69A50614-1D6E-A045-8B00-EA650A248836}" srcOrd="2" destOrd="0" presId="urn:microsoft.com/office/officeart/2016/7/layout/BasicLinearProcessNumbered"/>
    <dgm:cxn modelId="{00E477F6-524E-3843-A7B0-5AE21437429F}" type="presParOf" srcId="{C56B7D97-DCDE-0C4F-AB14-DEE43FD3C67A}" destId="{BF791F9C-FF38-7342-BCED-E08CDDDB2AF3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5D80D7-DF09-234C-B887-4343A364ED17}">
      <dsp:nvSpPr>
        <dsp:cNvPr id="0" name=""/>
        <dsp:cNvSpPr/>
      </dsp:nvSpPr>
      <dsp:spPr>
        <a:xfrm>
          <a:off x="3577" y="445598"/>
          <a:ext cx="2837882" cy="3973035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B7012A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1252" tIns="330200" rIns="221252" bIns="330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 baseline="0" dirty="0">
              <a:solidFill>
                <a:schemeClr val="bg1"/>
              </a:solidFill>
              <a:latin typeface="Avenir Heavy" panose="02000503020000020003" pitchFamily="2" charset="0"/>
            </a:rPr>
            <a:t>Identify eCommerce niches example;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>
              <a:solidFill>
                <a:schemeClr val="bg1"/>
              </a:solidFill>
              <a:latin typeface="Avenir Book" panose="02000503020000020003" pitchFamily="2" charset="0"/>
            </a:rPr>
            <a:t>fashion, supplements,     household goods, sports gear</a:t>
          </a:r>
          <a:endParaRPr lang="en-US" sz="1800" b="0" i="0" kern="1200" dirty="0">
            <a:solidFill>
              <a:schemeClr val="bg1"/>
            </a:solidFill>
            <a:latin typeface="Avenir Book" panose="02000503020000020003" pitchFamily="2" charset="0"/>
          </a:endParaRPr>
        </a:p>
      </dsp:txBody>
      <dsp:txXfrm>
        <a:off x="3577" y="1955351"/>
        <a:ext cx="2837882" cy="2383821"/>
      </dsp:txXfrm>
    </dsp:sp>
    <dsp:sp modelId="{1D6D21CA-3C63-D74D-AE7B-D1F4120E0EE3}">
      <dsp:nvSpPr>
        <dsp:cNvPr id="0" name=""/>
        <dsp:cNvSpPr/>
      </dsp:nvSpPr>
      <dsp:spPr>
        <a:xfrm>
          <a:off x="826563" y="842901"/>
          <a:ext cx="1191910" cy="1191910"/>
        </a:xfrm>
        <a:prstGeom prst="ellipse">
          <a:avLst/>
        </a:prstGeom>
        <a:solidFill>
          <a:srgbClr val="F2F2F1"/>
        </a:solidFill>
        <a:ln w="50800" cap="flat" cmpd="sng" algn="ctr">
          <a:solidFill>
            <a:srgbClr val="B701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926" tIns="12700" rIns="92926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  <a:endParaRPr lang="en-US" sz="4800" kern="1200" dirty="0"/>
        </a:p>
      </dsp:txBody>
      <dsp:txXfrm>
        <a:off x="1001114" y="1017452"/>
        <a:ext cx="842808" cy="842808"/>
      </dsp:txXfrm>
    </dsp:sp>
    <dsp:sp modelId="{B738DDF1-18FC-0B4F-A98B-F176C63B1E91}">
      <dsp:nvSpPr>
        <dsp:cNvPr id="0" name=""/>
        <dsp:cNvSpPr/>
      </dsp:nvSpPr>
      <dsp:spPr>
        <a:xfrm>
          <a:off x="3577" y="4418561"/>
          <a:ext cx="2837882" cy="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6BC5EE-9C5C-644A-B732-AA64D9359026}">
      <dsp:nvSpPr>
        <dsp:cNvPr id="0" name=""/>
        <dsp:cNvSpPr/>
      </dsp:nvSpPr>
      <dsp:spPr>
        <a:xfrm>
          <a:off x="3125247" y="445598"/>
          <a:ext cx="2837882" cy="3973035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B7012A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1252" tIns="330200" rIns="221252" bIns="330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 baseline="0" dirty="0">
              <a:latin typeface="Avenir Heavy" panose="02000503020000020003" pitchFamily="2" charset="0"/>
            </a:rPr>
            <a:t>Define your offer for existing &amp; potential eCommerce clients</a:t>
          </a:r>
          <a:endParaRPr lang="en-US" sz="2000" b="1" i="0" kern="1200" dirty="0">
            <a:latin typeface="Avenir Heavy" panose="02000503020000020003" pitchFamily="2" charset="0"/>
          </a:endParaRPr>
        </a:p>
      </dsp:txBody>
      <dsp:txXfrm>
        <a:off x="3125247" y="1955351"/>
        <a:ext cx="2837882" cy="2383821"/>
      </dsp:txXfrm>
    </dsp:sp>
    <dsp:sp modelId="{757105DA-644C-F744-BA05-DDA89228425B}">
      <dsp:nvSpPr>
        <dsp:cNvPr id="0" name=""/>
        <dsp:cNvSpPr/>
      </dsp:nvSpPr>
      <dsp:spPr>
        <a:xfrm>
          <a:off x="3948233" y="842901"/>
          <a:ext cx="1191910" cy="1191910"/>
        </a:xfrm>
        <a:prstGeom prst="ellipse">
          <a:avLst/>
        </a:prstGeom>
        <a:solidFill>
          <a:srgbClr val="F2F2F1"/>
        </a:solidFill>
        <a:ln w="50800" cap="flat" cmpd="sng" algn="ctr">
          <a:solidFill>
            <a:srgbClr val="B701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926" tIns="12700" rIns="92926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4122784" y="1017452"/>
        <a:ext cx="842808" cy="842808"/>
      </dsp:txXfrm>
    </dsp:sp>
    <dsp:sp modelId="{D9C877E6-09B3-724F-B6DA-D88330DB8519}">
      <dsp:nvSpPr>
        <dsp:cNvPr id="0" name=""/>
        <dsp:cNvSpPr/>
      </dsp:nvSpPr>
      <dsp:spPr>
        <a:xfrm>
          <a:off x="3125247" y="4418561"/>
          <a:ext cx="2837882" cy="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816061-8A9B-5D41-8DEC-33BA01B25C0D}">
      <dsp:nvSpPr>
        <dsp:cNvPr id="0" name=""/>
        <dsp:cNvSpPr/>
      </dsp:nvSpPr>
      <dsp:spPr>
        <a:xfrm>
          <a:off x="6246918" y="445598"/>
          <a:ext cx="2837882" cy="3973035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B7012A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1252" tIns="330200" rIns="221252" bIns="330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 baseline="0" dirty="0">
              <a:latin typeface="Avenir Heavy" panose="02000503020000020003" pitchFamily="2" charset="0"/>
            </a:rPr>
            <a:t>Approach your existing customers first</a:t>
          </a:r>
          <a:endParaRPr lang="en-US" sz="2000" b="1" i="0" kern="1200" dirty="0">
            <a:latin typeface="Avenir Heavy" panose="02000503020000020003" pitchFamily="2" charset="0"/>
          </a:endParaRPr>
        </a:p>
      </dsp:txBody>
      <dsp:txXfrm>
        <a:off x="6246918" y="1955351"/>
        <a:ext cx="2837882" cy="2383821"/>
      </dsp:txXfrm>
    </dsp:sp>
    <dsp:sp modelId="{574044A6-B43C-1B4A-8C40-1A69CBD0B436}">
      <dsp:nvSpPr>
        <dsp:cNvPr id="0" name=""/>
        <dsp:cNvSpPr/>
      </dsp:nvSpPr>
      <dsp:spPr>
        <a:xfrm>
          <a:off x="7069903" y="842901"/>
          <a:ext cx="1191910" cy="1191910"/>
        </a:xfrm>
        <a:prstGeom prst="ellipse">
          <a:avLst/>
        </a:prstGeom>
        <a:solidFill>
          <a:srgbClr val="F2F2F1"/>
        </a:solidFill>
        <a:ln w="50800" cap="flat" cmpd="sng" algn="ctr">
          <a:solidFill>
            <a:srgbClr val="B701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926" tIns="12700" rIns="92926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7244454" y="1017452"/>
        <a:ext cx="842808" cy="842808"/>
      </dsp:txXfrm>
    </dsp:sp>
    <dsp:sp modelId="{E93E39B2-1809-F140-8641-DF30570CA6DE}">
      <dsp:nvSpPr>
        <dsp:cNvPr id="0" name=""/>
        <dsp:cNvSpPr/>
      </dsp:nvSpPr>
      <dsp:spPr>
        <a:xfrm>
          <a:off x="6246918" y="4418561"/>
          <a:ext cx="2837882" cy="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526D10-961A-5643-A297-74A18431CF01}">
      <dsp:nvSpPr>
        <dsp:cNvPr id="0" name=""/>
        <dsp:cNvSpPr/>
      </dsp:nvSpPr>
      <dsp:spPr>
        <a:xfrm>
          <a:off x="9368588" y="445598"/>
          <a:ext cx="2837882" cy="3973035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B7012A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1252" tIns="330200" rIns="221252" bIns="330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 baseline="0" dirty="0">
              <a:latin typeface="Avenir Heavy" panose="02000503020000020003" pitchFamily="2" charset="0"/>
            </a:rPr>
            <a:t>Reach out to </a:t>
          </a:r>
          <a:r>
            <a:rPr lang="en-GB" sz="2000" b="1" i="0" kern="1200" baseline="0" dirty="0" err="1">
              <a:latin typeface="Avenir Heavy" panose="02000503020000020003" pitchFamily="2" charset="0"/>
            </a:rPr>
            <a:t>NeX</a:t>
          </a:r>
          <a:r>
            <a:rPr lang="en-GB" sz="2000" b="1" i="0" kern="1200" baseline="0" dirty="0">
              <a:latin typeface="Avenir Heavy" panose="02000503020000020003" pitchFamily="2" charset="0"/>
            </a:rPr>
            <a:t> Academy for online learning/training opportunities</a:t>
          </a:r>
          <a:endParaRPr lang="en-US" sz="2000" b="1" i="0" kern="1200" baseline="0" dirty="0">
            <a:latin typeface="Avenir Heavy" panose="02000503020000020003" pitchFamily="2" charset="0"/>
          </a:endParaRPr>
        </a:p>
      </dsp:txBody>
      <dsp:txXfrm>
        <a:off x="9368588" y="1955351"/>
        <a:ext cx="2837882" cy="2383821"/>
      </dsp:txXfrm>
    </dsp:sp>
    <dsp:sp modelId="{1F535926-1312-D346-A68B-944E943A5B15}">
      <dsp:nvSpPr>
        <dsp:cNvPr id="0" name=""/>
        <dsp:cNvSpPr/>
      </dsp:nvSpPr>
      <dsp:spPr>
        <a:xfrm>
          <a:off x="10191574" y="842901"/>
          <a:ext cx="1191910" cy="1191910"/>
        </a:xfrm>
        <a:prstGeom prst="ellipse">
          <a:avLst/>
        </a:prstGeom>
        <a:solidFill>
          <a:srgbClr val="F2F2F1"/>
        </a:solidFill>
        <a:ln w="50800" cap="flat" cmpd="sng" algn="ctr">
          <a:solidFill>
            <a:srgbClr val="B7012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926" tIns="12700" rIns="92926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4</a:t>
          </a:r>
        </a:p>
      </dsp:txBody>
      <dsp:txXfrm>
        <a:off x="10366125" y="1017452"/>
        <a:ext cx="842808" cy="842808"/>
      </dsp:txXfrm>
    </dsp:sp>
    <dsp:sp modelId="{69A50614-1D6E-A045-8B00-EA650A248836}">
      <dsp:nvSpPr>
        <dsp:cNvPr id="0" name=""/>
        <dsp:cNvSpPr/>
      </dsp:nvSpPr>
      <dsp:spPr>
        <a:xfrm>
          <a:off x="9368588" y="4418561"/>
          <a:ext cx="2837882" cy="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0.61121</cdr:x>
      <cdr:y>0.44835</cdr:y>
    </cdr:from>
    <cdr:to>
      <cdr:x>0.70413</cdr:x>
      <cdr:y>0.51429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82711FC-7087-D23E-E8D4-967788D77AB9}"/>
            </a:ext>
          </a:extLst>
        </cdr:cNvPr>
        <cdr:cNvSpPr txBox="1"/>
      </cdr:nvSpPr>
      <cdr:spPr>
        <a:xfrm xmlns:a="http://schemas.openxmlformats.org/drawingml/2006/main">
          <a:off x="3353340" y="1865376"/>
          <a:ext cx="509798" cy="2743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kern="1200" dirty="0">
              <a:solidFill>
                <a:schemeClr val="bg1"/>
              </a:solidFill>
            </a:rPr>
            <a:t>China</a:t>
          </a:r>
        </a:p>
      </cdr:txBody>
    </cdr:sp>
  </cdr:relSizeAnchor>
  <cdr:relSizeAnchor xmlns:cdr="http://schemas.openxmlformats.org/drawingml/2006/chartDrawing">
    <cdr:from>
      <cdr:x>0.30885</cdr:x>
      <cdr:y>0.63794</cdr:y>
    </cdr:from>
    <cdr:to>
      <cdr:x>0.4003</cdr:x>
      <cdr:y>0.70971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857D5DC5-D891-F89A-76F7-0DA7BE8B8FF3}"/>
            </a:ext>
          </a:extLst>
        </cdr:cNvPr>
        <cdr:cNvSpPr txBox="1"/>
      </cdr:nvSpPr>
      <cdr:spPr>
        <a:xfrm xmlns:a="http://schemas.openxmlformats.org/drawingml/2006/main">
          <a:off x="1694473" y="2654147"/>
          <a:ext cx="501706" cy="2985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kern="1200" dirty="0">
              <a:solidFill>
                <a:schemeClr val="bg1"/>
              </a:solidFill>
            </a:rPr>
            <a:t>US</a:t>
          </a:r>
        </a:p>
      </cdr:txBody>
    </cdr:sp>
  </cdr:relSizeAnchor>
  <cdr:relSizeAnchor xmlns:cdr="http://schemas.openxmlformats.org/drawingml/2006/chartDrawing">
    <cdr:from>
      <cdr:x>0.21593</cdr:x>
      <cdr:y>0.4113</cdr:y>
    </cdr:from>
    <cdr:to>
      <cdr:x>0.34867</cdr:x>
      <cdr:y>0.48791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40D3033F-8844-17F9-5696-344BD7A78BF9}"/>
            </a:ext>
          </a:extLst>
        </cdr:cNvPr>
        <cdr:cNvSpPr txBox="1"/>
      </cdr:nvSpPr>
      <cdr:spPr>
        <a:xfrm xmlns:a="http://schemas.openxmlformats.org/drawingml/2006/main">
          <a:off x="1184673" y="1711222"/>
          <a:ext cx="728283" cy="3187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kern="1200" dirty="0">
              <a:solidFill>
                <a:schemeClr val="bg1"/>
              </a:solidFill>
            </a:rPr>
            <a:t>Europe</a:t>
          </a:r>
        </a:p>
      </cdr:txBody>
    </cdr:sp>
  </cdr:relSizeAnchor>
  <cdr:relSizeAnchor xmlns:cdr="http://schemas.openxmlformats.org/drawingml/2006/chartDrawing">
    <cdr:from>
      <cdr:x>0.31032</cdr:x>
      <cdr:y>0.21319</cdr:y>
    </cdr:from>
    <cdr:to>
      <cdr:x>0.40767</cdr:x>
      <cdr:y>0.28455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DC50E394-9B91-75F4-7197-4E10F38F92D0}"/>
            </a:ext>
          </a:extLst>
        </cdr:cNvPr>
        <cdr:cNvSpPr txBox="1"/>
      </cdr:nvSpPr>
      <cdr:spPr>
        <a:xfrm xmlns:a="http://schemas.openxmlformats.org/drawingml/2006/main">
          <a:off x="1702564" y="886968"/>
          <a:ext cx="534075" cy="2968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kern="1200" dirty="0">
              <a:solidFill>
                <a:schemeClr val="bg1"/>
              </a:solidFill>
            </a:rPr>
            <a:t>Asia</a:t>
          </a:r>
        </a:p>
      </cdr:txBody>
    </cdr:sp>
  </cdr:relSizeAnchor>
  <cdr:relSizeAnchor xmlns:cdr="http://schemas.openxmlformats.org/drawingml/2006/chartDrawing">
    <cdr:from>
      <cdr:x>0.2562</cdr:x>
      <cdr:y>0.00879</cdr:y>
    </cdr:from>
    <cdr:to>
      <cdr:x>0.39485</cdr:x>
      <cdr:y>0.07253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0EAE554A-1337-A1EF-316F-B9C4959D8350}"/>
            </a:ext>
          </a:extLst>
        </cdr:cNvPr>
        <cdr:cNvSpPr txBox="1"/>
      </cdr:nvSpPr>
      <cdr:spPr>
        <a:xfrm xmlns:a="http://schemas.openxmlformats.org/drawingml/2006/main">
          <a:off x="1405626" y="36576"/>
          <a:ext cx="760652" cy="2651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kern="1200" dirty="0"/>
            <a:t>Americas</a:t>
          </a:r>
        </a:p>
      </cdr:txBody>
    </cdr:sp>
  </cdr:relSizeAnchor>
  <cdr:relSizeAnchor xmlns:cdr="http://schemas.openxmlformats.org/drawingml/2006/chartDrawing">
    <cdr:from>
      <cdr:x>0.37817</cdr:x>
      <cdr:y>0.04615</cdr:y>
    </cdr:from>
    <cdr:to>
      <cdr:x>0.43478</cdr:x>
      <cdr:y>0.04615</cdr:y>
    </cdr:to>
    <cdr:cxnSp macro="">
      <cdr:nvCxnSpPr>
        <cdr:cNvPr id="8" name="Straight Connector 7">
          <a:extLst xmlns:a="http://schemas.openxmlformats.org/drawingml/2006/main">
            <a:ext uri="{FF2B5EF4-FFF2-40B4-BE49-F238E27FC236}">
              <a16:creationId xmlns:a16="http://schemas.microsoft.com/office/drawing/2014/main" id="{9FD9521C-4E63-BA1B-4B06-C86CDD4ADB7B}"/>
            </a:ext>
          </a:extLst>
        </cdr:cNvPr>
        <cdr:cNvCxnSpPr/>
      </cdr:nvCxnSpPr>
      <cdr:spPr>
        <a:xfrm xmlns:a="http://schemas.openxmlformats.org/drawingml/2006/main">
          <a:off x="2074797" y="192024"/>
          <a:ext cx="310594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0.47826</cdr:x>
      <cdr:y>0.01319</cdr:y>
    </cdr:from>
    <cdr:to>
      <cdr:x>0.47826</cdr:x>
      <cdr:y>0.04835</cdr:y>
    </cdr:to>
    <cdr:cxnSp macro="">
      <cdr:nvCxnSpPr>
        <cdr:cNvPr id="9" name="Straight Connector 8">
          <a:extLst xmlns:a="http://schemas.openxmlformats.org/drawingml/2006/main">
            <a:ext uri="{FF2B5EF4-FFF2-40B4-BE49-F238E27FC236}">
              <a16:creationId xmlns:a16="http://schemas.microsoft.com/office/drawing/2014/main" id="{0A7A2FA4-4E29-BE35-6144-D9AA6FE51E61}"/>
            </a:ext>
          </a:extLst>
        </cdr:cNvPr>
        <cdr:cNvCxnSpPr/>
      </cdr:nvCxnSpPr>
      <cdr:spPr>
        <a:xfrm xmlns:a="http://schemas.openxmlformats.org/drawingml/2006/main">
          <a:off x="2623930" y="54864"/>
          <a:ext cx="0" cy="146304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0.4956</cdr:x>
      <cdr:y>0.03278</cdr:y>
    </cdr:from>
    <cdr:to>
      <cdr:x>0.63127</cdr:x>
      <cdr:y>0.03366</cdr:y>
    </cdr:to>
    <cdr:cxnSp macro="">
      <cdr:nvCxnSpPr>
        <cdr:cNvPr id="17" name="Straight Connector 16">
          <a:extLst xmlns:a="http://schemas.openxmlformats.org/drawingml/2006/main">
            <a:ext uri="{FF2B5EF4-FFF2-40B4-BE49-F238E27FC236}">
              <a16:creationId xmlns:a16="http://schemas.microsoft.com/office/drawing/2014/main" id="{F6B00354-D2A4-7743-BC84-BF611885072B}"/>
            </a:ext>
          </a:extLst>
        </cdr:cNvPr>
        <cdr:cNvCxnSpPr/>
      </cdr:nvCxnSpPr>
      <cdr:spPr>
        <a:xfrm xmlns:a="http://schemas.openxmlformats.org/drawingml/2006/main">
          <a:off x="2719065" y="136364"/>
          <a:ext cx="744331" cy="3666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0.62235</cdr:x>
      <cdr:y>0</cdr:y>
    </cdr:from>
    <cdr:to>
      <cdr:x>0.76099</cdr:x>
      <cdr:y>0.06374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4F8B1234-5C5B-2709-20A6-D5E104CC1F89}"/>
            </a:ext>
          </a:extLst>
        </cdr:cNvPr>
        <cdr:cNvSpPr txBox="1"/>
      </cdr:nvSpPr>
      <cdr:spPr>
        <a:xfrm xmlns:a="http://schemas.openxmlformats.org/drawingml/2006/main">
          <a:off x="3414434" y="-822960"/>
          <a:ext cx="760652" cy="2651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100" kern="1200" dirty="0"/>
            <a:t>Africa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Shape 13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Aptos"/>
      </a:defRPr>
    </a:lvl1pPr>
    <a:lvl2pPr indent="228600" latinLnBrk="0">
      <a:defRPr sz="1200">
        <a:latin typeface="+mj-lt"/>
        <a:ea typeface="+mj-ea"/>
        <a:cs typeface="+mj-cs"/>
        <a:sym typeface="Aptos"/>
      </a:defRPr>
    </a:lvl2pPr>
    <a:lvl3pPr indent="457200" latinLnBrk="0">
      <a:defRPr sz="1200">
        <a:latin typeface="+mj-lt"/>
        <a:ea typeface="+mj-ea"/>
        <a:cs typeface="+mj-cs"/>
        <a:sym typeface="Aptos"/>
      </a:defRPr>
    </a:lvl3pPr>
    <a:lvl4pPr indent="685800" latinLnBrk="0">
      <a:defRPr sz="1200">
        <a:latin typeface="+mj-lt"/>
        <a:ea typeface="+mj-ea"/>
        <a:cs typeface="+mj-cs"/>
        <a:sym typeface="Aptos"/>
      </a:defRPr>
    </a:lvl4pPr>
    <a:lvl5pPr indent="914400" latinLnBrk="0">
      <a:defRPr sz="1200">
        <a:latin typeface="+mj-lt"/>
        <a:ea typeface="+mj-ea"/>
        <a:cs typeface="+mj-cs"/>
        <a:sym typeface="Aptos"/>
      </a:defRPr>
    </a:lvl5pPr>
    <a:lvl6pPr indent="1143000" latinLnBrk="0">
      <a:defRPr sz="1200">
        <a:latin typeface="+mj-lt"/>
        <a:ea typeface="+mj-ea"/>
        <a:cs typeface="+mj-cs"/>
        <a:sym typeface="Aptos"/>
      </a:defRPr>
    </a:lvl6pPr>
    <a:lvl7pPr indent="1371600" latinLnBrk="0">
      <a:defRPr sz="1200">
        <a:latin typeface="+mj-lt"/>
        <a:ea typeface="+mj-ea"/>
        <a:cs typeface="+mj-cs"/>
        <a:sym typeface="Aptos"/>
      </a:defRPr>
    </a:lvl7pPr>
    <a:lvl8pPr indent="1600200" latinLnBrk="0">
      <a:defRPr sz="1200">
        <a:latin typeface="+mj-lt"/>
        <a:ea typeface="+mj-ea"/>
        <a:cs typeface="+mj-cs"/>
        <a:sym typeface="Aptos"/>
      </a:defRPr>
    </a:lvl8pPr>
    <a:lvl9pPr indent="1828800" latinLnBrk="0">
      <a:defRPr sz="1200">
        <a:latin typeface="+mj-lt"/>
        <a:ea typeface="+mj-ea"/>
        <a:cs typeface="+mj-cs"/>
        <a:sym typeface="Apto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2E7C4-9DCF-77BB-A0F2-34D20BFFC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43E2BD-7233-620E-B4FA-721639BE65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26D23E-15BC-12D2-19C2-6E0DBBEBCB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9C2432-4739-EC4D-6B89-950807816D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101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09C8B-FA90-7781-DF3C-22B52DAC4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8BB2EE-81AC-D239-FD99-27681FAE17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F57A27-DBA9-2AC2-39F2-7C7FC200DE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8655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B8B5B-339E-98DF-4299-915EF8957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FCA7C1-F8B0-7731-A6CF-202E4414A3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C7FC6E-5BD6-408E-2D1A-655474210B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E60A8-7FFF-BC46-BD8C-104CE8E562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173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5C7D6-C802-3D82-8A20-DEE6389A5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C3E4E7-D89F-3BEC-155A-F18DD525B7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A1FC1F-578E-6CF4-E57A-8E09882C9D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18AAEB-2165-B7FA-C62A-4A688313A8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21889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FE5F5-A6A9-2233-899E-E0B658EEE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269D08-DA06-F14F-097B-D922C1D4F1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D23E0D-B0DB-1A46-E51C-7B9F48CE14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5E0D7-A41D-2C09-C3A7-6B3ADDACE7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0688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80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E92F9-20E2-1B96-23C8-6B7A47002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F1D1B9-C189-990F-0502-974CAFC7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7DA188-C0E3-6D1D-8846-3920E40CB1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22C2E0-0BDF-25D2-71E2-1749FF3411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02420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E7A7B-AE8F-923B-93B3-F9080E5C5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AD372F-3A87-E1EA-9480-0AF5D886CA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4B2C91-4F6A-B6B7-0895-51BB8762A2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1AF283-C794-575D-C8DA-B577014CB1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6152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E58F7-CBDC-A417-B5D7-46634473E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1E7C65-A468-3CC5-7254-75F4B3D9FB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7D89CF-39C8-42F7-8C1B-351DD2B851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43274C-C517-C89F-7437-FCD708E7D4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018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E6541-0027-3618-ABA2-2B90A0072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72FAF1-4327-3258-CF8E-C16F701049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DE0DC1-D975-CD0B-3956-1765B16246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6E836F-08DC-6DA5-5AF1-697AE3AA13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67795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3008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B12D6-9632-EC5B-6761-BECBC55EA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A6274F-56E7-5856-4982-D9CB18FEF4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72E1F4-857F-573B-BE1D-61D20DF45F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7FE0CE-F50F-0FD6-7C3D-9C83C89600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791740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669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4AE06-BD29-9FAA-331C-A9C6CAC6D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A85BA2-A1F2-D6EF-65A6-2271F2F0F0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EA0C8A-BB28-CBEE-2F56-A7A9069656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A1D6BA-7220-01C3-B542-44FA505C04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263894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146AD-4A07-7BC1-6B69-C727EFB56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164183-E27B-2564-9955-2D1CEDCF81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31D4F4-8F37-2DFB-4649-3B4797AC3E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91318A-7059-5571-D26E-147F9EB31F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553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BC5C5-94BA-C6A6-D1DB-750EB75C6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4674D5-1BE4-CB3F-80A6-7865D6D8AD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F638F0-A0CD-CD28-785F-145640862D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C11B11-36EC-B518-387F-3BCA08450F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87616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A3E51-8209-049C-6649-C2A510BEA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552F51-7AFE-3B8E-48EB-7C93531633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5777AD-FA98-D30B-72AD-86356B704B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672EFB-BCEA-0E59-2F1E-C67FC3C1A1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62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226498" y="7503467"/>
            <a:ext cx="258623" cy="248304"/>
          </a:xfrm>
          <a:prstGeom prst="rect">
            <a:avLst/>
          </a:prstGeom>
        </p:spPr>
        <p:txBody>
          <a:bodyPr lIns="45718" tIns="45718" rIns="45718" bIns="45718"/>
          <a:lstStyle>
            <a:lvl1pPr defTabSz="914400"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Bullets &amp; Photo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Icy lake with snow-covered mountains in the background "/>
          <p:cNvSpPr>
            <a:spLocks noGrp="1"/>
          </p:cNvSpPr>
          <p:nvPr>
            <p:ph type="pic" idx="21"/>
          </p:nvPr>
        </p:nvSpPr>
        <p:spPr>
          <a:xfrm>
            <a:off x="6781800" y="-22862"/>
            <a:ext cx="8253901" cy="826409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4" name="Title Text"/>
          <p:cNvSpPr txBox="1">
            <a:spLocks noGrp="1"/>
          </p:cNvSpPr>
          <p:nvPr>
            <p:ph type="title"/>
          </p:nvPr>
        </p:nvSpPr>
        <p:spPr>
          <a:xfrm>
            <a:off x="746759" y="518159"/>
            <a:ext cx="5715002" cy="1562101"/>
          </a:xfrm>
          <a:prstGeom prst="rect">
            <a:avLst/>
          </a:prstGeom>
        </p:spPr>
        <p:txBody>
          <a:bodyPr lIns="30480" tIns="30480" rIns="30480" bIns="30480"/>
          <a:lstStyle>
            <a:lvl1pPr defTabSz="495300">
              <a:lnSpc>
                <a:spcPct val="100000"/>
              </a:lnSpc>
              <a:defRPr sz="3600" cap="all" spc="576">
                <a:solidFill>
                  <a:srgbClr val="FFFFFF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0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746759" y="2377438"/>
            <a:ext cx="5715002" cy="5113024"/>
          </a:xfrm>
          <a:prstGeom prst="rect">
            <a:avLst/>
          </a:prstGeom>
        </p:spPr>
        <p:txBody>
          <a:bodyPr lIns="30480" tIns="30480" rIns="30480" bIns="30480" anchor="ctr"/>
          <a:lstStyle>
            <a:lvl1pPr marL="312057" indent="-312057" defTabSz="495300">
              <a:lnSpc>
                <a:spcPct val="100000"/>
              </a:lnSpc>
              <a:spcBef>
                <a:spcPts val="2700"/>
              </a:spcBef>
              <a:buClr>
                <a:srgbClr val="646464"/>
              </a:buClr>
              <a:buSzPct val="90000"/>
              <a:buFontTx/>
              <a:defRPr sz="2400">
                <a:solidFill>
                  <a:srgbClr val="FFFFFF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  <a:lvl2pPr marL="858157" indent="-312057" defTabSz="495300">
              <a:lnSpc>
                <a:spcPct val="100000"/>
              </a:lnSpc>
              <a:spcBef>
                <a:spcPts val="2700"/>
              </a:spcBef>
              <a:buClr>
                <a:srgbClr val="646464"/>
              </a:buClr>
              <a:buSzPct val="90000"/>
              <a:buFontTx/>
              <a:defRPr sz="2400">
                <a:solidFill>
                  <a:srgbClr val="FFFFFF"/>
                </a:solidFill>
                <a:latin typeface="Avenir Light"/>
                <a:ea typeface="Avenir Light"/>
                <a:cs typeface="Avenir Light"/>
                <a:sym typeface="Avenir Light"/>
              </a:defRPr>
            </a:lvl2pPr>
            <a:lvl3pPr marL="1404257" indent="-312057" defTabSz="495300">
              <a:lnSpc>
                <a:spcPct val="100000"/>
              </a:lnSpc>
              <a:spcBef>
                <a:spcPts val="2700"/>
              </a:spcBef>
              <a:buClr>
                <a:srgbClr val="646464"/>
              </a:buClr>
              <a:buSzPct val="90000"/>
              <a:buFontTx/>
              <a:defRPr sz="2400">
                <a:solidFill>
                  <a:srgbClr val="FFFFFF"/>
                </a:solidFill>
                <a:latin typeface="Avenir Light"/>
                <a:ea typeface="Avenir Light"/>
                <a:cs typeface="Avenir Light"/>
                <a:sym typeface="Avenir Light"/>
              </a:defRPr>
            </a:lvl3pPr>
            <a:lvl4pPr marL="1950356" indent="-312056" defTabSz="495300">
              <a:lnSpc>
                <a:spcPct val="100000"/>
              </a:lnSpc>
              <a:spcBef>
                <a:spcPts val="2700"/>
              </a:spcBef>
              <a:buClr>
                <a:srgbClr val="646464"/>
              </a:buClr>
              <a:buSzPct val="90000"/>
              <a:buFontTx/>
              <a:defRPr sz="2400">
                <a:solidFill>
                  <a:srgbClr val="FFFFFF"/>
                </a:solidFill>
                <a:latin typeface="Avenir Light"/>
                <a:ea typeface="Avenir Light"/>
                <a:cs typeface="Avenir Light"/>
                <a:sym typeface="Avenir Light"/>
              </a:defRPr>
            </a:lvl4pPr>
            <a:lvl5pPr marL="2496456" indent="-312056" defTabSz="495300">
              <a:lnSpc>
                <a:spcPct val="100000"/>
              </a:lnSpc>
              <a:spcBef>
                <a:spcPts val="2700"/>
              </a:spcBef>
              <a:buClr>
                <a:srgbClr val="646464"/>
              </a:buClr>
              <a:buSzPct val="90000"/>
              <a:buFontTx/>
              <a:defRPr sz="2400">
                <a:solidFill>
                  <a:srgbClr val="FFFFFF"/>
                </a:solidFill>
                <a:latin typeface="Avenir Light"/>
                <a:ea typeface="Avenir Light"/>
                <a:cs typeface="Avenir Light"/>
                <a:sym typeface="Avenir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170576" y="7834629"/>
            <a:ext cx="258573" cy="302261"/>
          </a:xfrm>
          <a:prstGeom prst="rect">
            <a:avLst/>
          </a:prstGeom>
        </p:spPr>
        <p:txBody>
          <a:bodyPr lIns="30480" tIns="30480" rIns="30480" bIns="30480"/>
          <a:lstStyle>
            <a:lvl1pPr algn="ctr" defTabSz="495300">
              <a:defRPr sz="1400">
                <a:solidFill>
                  <a:srgbClr val="FFFFFF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4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 Photo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424938" y="2499360"/>
            <a:ext cx="11772902" cy="396242"/>
          </a:xfrm>
          <a:prstGeom prst="rect">
            <a:avLst/>
          </a:prstGeom>
        </p:spPr>
        <p:txBody>
          <a:bodyPr lIns="30480" tIns="30480" rIns="30480" bIns="30480"/>
          <a:lstStyle>
            <a:lvl1pPr marL="0" indent="0" algn="ctr" defTabSz="4953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1800" cap="all" spc="288">
                <a:solidFill>
                  <a:srgbClr val="55D7FF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  <a:lvl2pPr marL="640896" indent="-183696" algn="ctr" defTabSz="495300">
              <a:lnSpc>
                <a:spcPct val="100000"/>
              </a:lnSpc>
              <a:spcBef>
                <a:spcPts val="0"/>
              </a:spcBef>
              <a:buClrTx/>
              <a:buFontTx/>
              <a:buChar char="–"/>
              <a:defRPr sz="1800" cap="all" spc="288">
                <a:solidFill>
                  <a:srgbClr val="55D7FF"/>
                </a:solidFill>
                <a:latin typeface="Avenir Light"/>
                <a:ea typeface="Avenir Light"/>
                <a:cs typeface="Avenir Light"/>
                <a:sym typeface="Avenir Light"/>
              </a:defRPr>
            </a:lvl2pPr>
            <a:lvl3pPr marL="1085850" indent="-171450" algn="ctr" defTabSz="495300">
              <a:lnSpc>
                <a:spcPct val="100000"/>
              </a:lnSpc>
              <a:spcBef>
                <a:spcPts val="0"/>
              </a:spcBef>
              <a:buClrTx/>
              <a:buFontTx/>
              <a:defRPr sz="1800" cap="all" spc="288">
                <a:solidFill>
                  <a:srgbClr val="55D7FF"/>
                </a:solidFill>
                <a:latin typeface="Avenir Light"/>
                <a:ea typeface="Avenir Light"/>
                <a:cs typeface="Avenir Light"/>
                <a:sym typeface="Avenir Light"/>
              </a:defRPr>
            </a:lvl3pPr>
            <a:lvl4pPr marL="1577339" indent="-205739" algn="ctr" defTabSz="495300">
              <a:lnSpc>
                <a:spcPct val="100000"/>
              </a:lnSpc>
              <a:spcBef>
                <a:spcPts val="0"/>
              </a:spcBef>
              <a:buClrTx/>
              <a:buFontTx/>
              <a:buChar char="–"/>
              <a:defRPr sz="1800" cap="all" spc="288">
                <a:solidFill>
                  <a:srgbClr val="55D7FF"/>
                </a:solidFill>
                <a:latin typeface="Avenir Light"/>
                <a:ea typeface="Avenir Light"/>
                <a:cs typeface="Avenir Light"/>
                <a:sym typeface="Avenir Light"/>
              </a:defRPr>
            </a:lvl4pPr>
            <a:lvl5pPr marL="2034539" indent="-205739" algn="ctr" defTabSz="495300">
              <a:lnSpc>
                <a:spcPct val="100000"/>
              </a:lnSpc>
              <a:spcBef>
                <a:spcPts val="0"/>
              </a:spcBef>
              <a:buClrTx/>
              <a:buFontTx/>
              <a:buChar char="»"/>
              <a:defRPr sz="1800" cap="all" spc="288">
                <a:solidFill>
                  <a:srgbClr val="55D7FF"/>
                </a:solidFill>
                <a:latin typeface="Avenir Light"/>
                <a:ea typeface="Avenir Light"/>
                <a:cs typeface="Avenir Light"/>
                <a:sym typeface="Avenir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3" name="“Type a quote here.”"/>
          <p:cNvSpPr txBox="1">
            <a:spLocks noGrp="1"/>
          </p:cNvSpPr>
          <p:nvPr>
            <p:ph type="body" sz="quarter" idx="21"/>
          </p:nvPr>
        </p:nvSpPr>
        <p:spPr>
          <a:xfrm>
            <a:off x="1424938" y="1148078"/>
            <a:ext cx="11772903" cy="584202"/>
          </a:xfrm>
          <a:prstGeom prst="rect">
            <a:avLst/>
          </a:prstGeom>
        </p:spPr>
        <p:txBody>
          <a:bodyPr lIns="30480" tIns="30480" rIns="30480" bIns="30480" anchor="ctr"/>
          <a:lstStyle/>
          <a:p>
            <a:pPr marL="0" indent="0" algn="ctr" defTabSz="4953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2800">
                <a:solidFill>
                  <a:srgbClr val="FFFFFF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/>
          </a:p>
        </p:txBody>
      </p:sp>
      <p:sp>
        <p:nvSpPr>
          <p:cNvPr id="124" name="Rocks in a calm lake with mountains in the background at dusk"/>
          <p:cNvSpPr>
            <a:spLocks noGrp="1"/>
          </p:cNvSpPr>
          <p:nvPr>
            <p:ph type="pic" idx="22"/>
          </p:nvPr>
        </p:nvSpPr>
        <p:spPr>
          <a:xfrm>
            <a:off x="-45722" y="2370415"/>
            <a:ext cx="14721844" cy="801791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170576" y="7834629"/>
            <a:ext cx="258573" cy="302261"/>
          </a:xfrm>
          <a:prstGeom prst="rect">
            <a:avLst/>
          </a:prstGeom>
        </p:spPr>
        <p:txBody>
          <a:bodyPr lIns="30480" tIns="30480" rIns="30480" bIns="30480"/>
          <a:lstStyle>
            <a:lvl1pPr algn="ctr" defTabSz="495300">
              <a:defRPr sz="1400">
                <a:solidFill>
                  <a:srgbClr val="FFFFFF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and grey logo&#10;&#10;Description automatically generated">
            <a:extLst>
              <a:ext uri="{FF2B5EF4-FFF2-40B4-BE49-F238E27FC236}">
                <a16:creationId xmlns:a16="http://schemas.microsoft.com/office/drawing/2014/main" id="{DF41643D-07B5-46F0-2C10-993AEBB306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439" y="601603"/>
            <a:ext cx="1706971" cy="65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512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3898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1211578" y="2057400"/>
            <a:ext cx="12573004" cy="2461262"/>
          </a:xfrm>
          <a:prstGeom prst="rect">
            <a:avLst/>
          </a:prstGeom>
        </p:spPr>
        <p:txBody>
          <a:bodyPr lIns="30480" tIns="30480" rIns="30480" bIns="30480" anchor="b"/>
          <a:lstStyle>
            <a:lvl1pPr algn="ctr" defTabSz="495300">
              <a:lnSpc>
                <a:spcPct val="100000"/>
              </a:lnSpc>
              <a:defRPr cap="all" spc="192">
                <a:solidFill>
                  <a:srgbClr val="EBEBEB"/>
                </a:solidFill>
                <a:effectLst>
                  <a:outerShdw blurRad="25400" dist="25400" dir="16200000" rotWithShape="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11578" y="4511040"/>
            <a:ext cx="12573004" cy="1181102"/>
          </a:xfrm>
          <a:prstGeom prst="rect">
            <a:avLst/>
          </a:prstGeom>
        </p:spPr>
        <p:txBody>
          <a:bodyPr lIns="30480" tIns="30480" rIns="30480" bIns="30480"/>
          <a:lstStyle>
            <a:lvl1pPr marL="0" indent="0" algn="ctr" defTabSz="4953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3000" spc="119">
                <a:solidFill>
                  <a:srgbClr val="FFFFFF"/>
                </a:solidFill>
                <a:effectLst>
                  <a:outerShdw blurRad="25400" dist="27326" dir="16200000" rotWithShape="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 defTabSz="4953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3000" spc="119">
                <a:solidFill>
                  <a:srgbClr val="FFFFFF"/>
                </a:solidFill>
                <a:effectLst>
                  <a:outerShdw blurRad="25400" dist="27326" dir="16200000" rotWithShape="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 defTabSz="4953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3000" spc="119">
                <a:solidFill>
                  <a:srgbClr val="FFFFFF"/>
                </a:solidFill>
                <a:effectLst>
                  <a:outerShdw blurRad="25400" dist="27326" dir="16200000" rotWithShape="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 defTabSz="4953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3000" spc="119">
                <a:solidFill>
                  <a:srgbClr val="FFFFFF"/>
                </a:solidFill>
                <a:effectLst>
                  <a:outerShdw blurRad="25400" dist="27326" dir="16200000" rotWithShape="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 defTabSz="4953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3000" spc="119">
                <a:solidFill>
                  <a:srgbClr val="FFFFFF"/>
                </a:solidFill>
                <a:effectLst>
                  <a:outerShdw blurRad="25400" dist="27326" dir="16200000" rotWithShape="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185660" y="7712710"/>
            <a:ext cx="251461" cy="264161"/>
          </a:xfrm>
          <a:prstGeom prst="rect">
            <a:avLst/>
          </a:prstGeom>
        </p:spPr>
        <p:txBody>
          <a:bodyPr lIns="30480" tIns="30480" rIns="30480" bIns="30480"/>
          <a:lstStyle>
            <a:lvl1pPr algn="ctr" defTabSz="495300">
              <a:defRPr sz="1400">
                <a:solidFill>
                  <a:srgbClr val="8C8C8C"/>
                </a:solidFill>
                <a:effectLst>
                  <a:outerShdw blurRad="25400" dist="23648" dir="16200000" rotWithShape="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2"/>
          <p:cNvSpPr>
            <a:spLocks noGrp="1"/>
          </p:cNvSpPr>
          <p:nvPr>
            <p:ph type="pic" idx="21"/>
          </p:nvPr>
        </p:nvSpPr>
        <p:spPr>
          <a:xfrm>
            <a:off x="402590" y="394970"/>
            <a:ext cx="13825220" cy="6832178"/>
          </a:xfrm>
          <a:prstGeom prst="rect">
            <a:avLst/>
          </a:prstGeom>
          <a:ln>
            <a:solidFill>
              <a:srgbClr val="FFFFFF"/>
            </a:solidFill>
            <a:round/>
          </a:ln>
          <a:effectLst>
            <a:outerShdw blurRad="50800" rotWithShape="0">
              <a:srgbClr val="808080">
                <a:alpha val="40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Text"/>
          <p:cNvSpPr txBox="1">
            <a:spLocks noGrp="1"/>
          </p:cNvSpPr>
          <p:nvPr>
            <p:ph type="title"/>
          </p:nvPr>
        </p:nvSpPr>
        <p:spPr>
          <a:xfrm>
            <a:off x="402590" y="260968"/>
            <a:ext cx="13825222" cy="159067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7315200" y="1867929"/>
            <a:ext cx="6912611" cy="535710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>
            <a:spLocks noGrp="1"/>
          </p:cNvSpPr>
          <p:nvPr>
            <p:ph type="title"/>
          </p:nvPr>
        </p:nvSpPr>
        <p:spPr>
          <a:xfrm>
            <a:off x="402590" y="260968"/>
            <a:ext cx="13825222" cy="159067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596707" y="1868170"/>
            <a:ext cx="8631104" cy="5356862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402590" y="1868170"/>
            <a:ext cx="4973321" cy="535686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02591" y="1868170"/>
            <a:ext cx="6787744" cy="988696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3800">
                <a:solidFill>
                  <a:srgbClr val="00A295"/>
                </a:solidFill>
              </a:defRPr>
            </a:lvl1pPr>
            <a:lvl2pPr marL="0" indent="0">
              <a:buClrTx/>
              <a:buSzTx/>
              <a:buFontTx/>
              <a:buNone/>
              <a:defRPr sz="3800">
                <a:solidFill>
                  <a:srgbClr val="00A295"/>
                </a:solidFill>
              </a:defRPr>
            </a:lvl2pPr>
            <a:lvl3pPr marL="0" indent="0">
              <a:buClrTx/>
              <a:buSzTx/>
              <a:buFontTx/>
              <a:buNone/>
              <a:defRPr sz="3800">
                <a:solidFill>
                  <a:srgbClr val="00A295"/>
                </a:solidFill>
              </a:defRPr>
            </a:lvl3pPr>
            <a:lvl4pPr marL="0" indent="0">
              <a:buClrTx/>
              <a:buSzTx/>
              <a:buFontTx/>
              <a:buNone/>
              <a:defRPr sz="3800">
                <a:solidFill>
                  <a:srgbClr val="00A295"/>
                </a:solidFill>
              </a:defRPr>
            </a:lvl4pPr>
            <a:lvl5pPr marL="0" indent="0">
              <a:buClrTx/>
              <a:buSzTx/>
              <a:buFontTx/>
              <a:buNone/>
              <a:defRPr sz="3800">
                <a:solidFill>
                  <a:srgbClr val="00A295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7406639" y="1868170"/>
            <a:ext cx="6821172" cy="988696"/>
          </a:xfrm>
          <a:prstGeom prst="rect">
            <a:avLst/>
          </a:prstGeom>
        </p:spPr>
        <p:txBody>
          <a:bodyPr/>
          <a:lstStyle/>
          <a:p>
            <a:pPr marL="342900" indent="-342900" defTabSz="914400">
              <a:lnSpc>
                <a:spcPct val="100000"/>
              </a:lnSpc>
              <a:spcBef>
                <a:spcPts val="700"/>
              </a:spcBef>
              <a:buClrTx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7" name="Title Text"/>
          <p:cNvSpPr txBox="1">
            <a:spLocks noGrp="1"/>
          </p:cNvSpPr>
          <p:nvPr>
            <p:ph type="title"/>
          </p:nvPr>
        </p:nvSpPr>
        <p:spPr>
          <a:xfrm>
            <a:off x="402590" y="260968"/>
            <a:ext cx="13825222" cy="159067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 Photo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424938" y="2499359"/>
            <a:ext cx="11772904" cy="396242"/>
          </a:xfrm>
          <a:prstGeom prst="rect">
            <a:avLst/>
          </a:prstGeom>
        </p:spPr>
        <p:txBody>
          <a:bodyPr lIns="30480" tIns="30480" rIns="30480" bIns="30480"/>
          <a:lstStyle>
            <a:lvl1pPr marL="0" indent="0" algn="ctr" defTabSz="4953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1800" cap="all" spc="288">
                <a:solidFill>
                  <a:srgbClr val="55D7FF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  <a:lvl2pPr marL="640896" indent="-183696" algn="ctr" defTabSz="495300">
              <a:lnSpc>
                <a:spcPct val="100000"/>
              </a:lnSpc>
              <a:spcBef>
                <a:spcPts val="0"/>
              </a:spcBef>
              <a:buClrTx/>
              <a:buFontTx/>
              <a:buChar char="–"/>
              <a:defRPr sz="1800" cap="all" spc="288">
                <a:solidFill>
                  <a:srgbClr val="55D7FF"/>
                </a:solidFill>
                <a:latin typeface="Avenir Light"/>
                <a:ea typeface="Avenir Light"/>
                <a:cs typeface="Avenir Light"/>
                <a:sym typeface="Avenir Light"/>
              </a:defRPr>
            </a:lvl2pPr>
            <a:lvl3pPr marL="1085850" indent="-171450" algn="ctr" defTabSz="495300">
              <a:lnSpc>
                <a:spcPct val="100000"/>
              </a:lnSpc>
              <a:spcBef>
                <a:spcPts val="0"/>
              </a:spcBef>
              <a:buClrTx/>
              <a:buFontTx/>
              <a:defRPr sz="1800" cap="all" spc="288">
                <a:solidFill>
                  <a:srgbClr val="55D7FF"/>
                </a:solidFill>
                <a:latin typeface="Avenir Light"/>
                <a:ea typeface="Avenir Light"/>
                <a:cs typeface="Avenir Light"/>
                <a:sym typeface="Avenir Light"/>
              </a:defRPr>
            </a:lvl3pPr>
            <a:lvl4pPr marL="1577339" indent="-205739" algn="ctr" defTabSz="495300">
              <a:lnSpc>
                <a:spcPct val="100000"/>
              </a:lnSpc>
              <a:spcBef>
                <a:spcPts val="0"/>
              </a:spcBef>
              <a:buClrTx/>
              <a:buFontTx/>
              <a:buChar char="–"/>
              <a:defRPr sz="1800" cap="all" spc="288">
                <a:solidFill>
                  <a:srgbClr val="55D7FF"/>
                </a:solidFill>
                <a:latin typeface="Avenir Light"/>
                <a:ea typeface="Avenir Light"/>
                <a:cs typeface="Avenir Light"/>
                <a:sym typeface="Avenir Light"/>
              </a:defRPr>
            </a:lvl4pPr>
            <a:lvl5pPr marL="2034539" indent="-205739" algn="ctr" defTabSz="495300">
              <a:lnSpc>
                <a:spcPct val="100000"/>
              </a:lnSpc>
              <a:spcBef>
                <a:spcPts val="0"/>
              </a:spcBef>
              <a:buClrTx/>
              <a:buFontTx/>
              <a:buChar char="»"/>
              <a:defRPr sz="1800" cap="all" spc="288">
                <a:solidFill>
                  <a:srgbClr val="55D7FF"/>
                </a:solidFill>
                <a:latin typeface="Avenir Light"/>
                <a:ea typeface="Avenir Light"/>
                <a:cs typeface="Avenir Light"/>
                <a:sym typeface="Avenir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“Type a quote here.”"/>
          <p:cNvSpPr txBox="1">
            <a:spLocks noGrp="1"/>
          </p:cNvSpPr>
          <p:nvPr>
            <p:ph type="body" sz="quarter" idx="21"/>
          </p:nvPr>
        </p:nvSpPr>
        <p:spPr>
          <a:xfrm>
            <a:off x="1424938" y="1148078"/>
            <a:ext cx="11772904" cy="584202"/>
          </a:xfrm>
          <a:prstGeom prst="rect">
            <a:avLst/>
          </a:prstGeom>
        </p:spPr>
        <p:txBody>
          <a:bodyPr lIns="30480" tIns="30480" rIns="30480" bIns="30480" anchor="ctr"/>
          <a:lstStyle/>
          <a:p>
            <a:pPr marL="0" indent="0" algn="ctr" defTabSz="4953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FFFFF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/>
          </a:p>
        </p:txBody>
      </p:sp>
      <p:sp>
        <p:nvSpPr>
          <p:cNvPr id="77" name="Rocks in a calm lake with mountains in the background at dusk"/>
          <p:cNvSpPr>
            <a:spLocks noGrp="1"/>
          </p:cNvSpPr>
          <p:nvPr>
            <p:ph type="pic" idx="22"/>
          </p:nvPr>
        </p:nvSpPr>
        <p:spPr>
          <a:xfrm>
            <a:off x="-45722" y="2370415"/>
            <a:ext cx="14721844" cy="801791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170576" y="7834629"/>
            <a:ext cx="258573" cy="302261"/>
          </a:xfrm>
          <a:prstGeom prst="rect">
            <a:avLst/>
          </a:prstGeom>
        </p:spPr>
        <p:txBody>
          <a:bodyPr lIns="30480" tIns="30480" rIns="30480" bIns="30480"/>
          <a:lstStyle>
            <a:lvl1pPr algn="ctr" defTabSz="495300">
              <a:defRPr sz="1400">
                <a:solidFill>
                  <a:srgbClr val="FFFFFF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Illuminated tent on a snowy mountaintop at dusk"/>
          <p:cNvSpPr>
            <a:spLocks noGrp="1"/>
          </p:cNvSpPr>
          <p:nvPr>
            <p:ph type="pic" idx="21"/>
          </p:nvPr>
        </p:nvSpPr>
        <p:spPr>
          <a:xfrm>
            <a:off x="-2" y="-952501"/>
            <a:ext cx="14630401" cy="1011587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170576" y="7834629"/>
            <a:ext cx="258573" cy="302261"/>
          </a:xfrm>
          <a:prstGeom prst="rect">
            <a:avLst/>
          </a:prstGeom>
        </p:spPr>
        <p:txBody>
          <a:bodyPr lIns="30480" tIns="30480" rIns="30480" bIns="30480"/>
          <a:lstStyle>
            <a:lvl1pPr algn="ctr" defTabSz="495300">
              <a:defRPr sz="1400">
                <a:solidFill>
                  <a:srgbClr val="FFFFFF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Vertical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Icy lake with snow-covered mountains in the background "/>
          <p:cNvSpPr>
            <a:spLocks noGrp="1"/>
          </p:cNvSpPr>
          <p:nvPr>
            <p:ph type="pic" idx="21"/>
          </p:nvPr>
        </p:nvSpPr>
        <p:spPr>
          <a:xfrm>
            <a:off x="6779538" y="-22862"/>
            <a:ext cx="8253901" cy="826409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4" name="Title Text"/>
          <p:cNvSpPr txBox="1">
            <a:spLocks noGrp="1"/>
          </p:cNvSpPr>
          <p:nvPr>
            <p:ph type="title"/>
          </p:nvPr>
        </p:nvSpPr>
        <p:spPr>
          <a:xfrm>
            <a:off x="617219" y="3634740"/>
            <a:ext cx="6088382" cy="2514602"/>
          </a:xfrm>
          <a:prstGeom prst="rect">
            <a:avLst/>
          </a:prstGeom>
        </p:spPr>
        <p:txBody>
          <a:bodyPr lIns="30480" tIns="30480" rIns="30480" bIns="30480"/>
          <a:lstStyle>
            <a:lvl1pPr defTabSz="495300">
              <a:lnSpc>
                <a:spcPct val="100000"/>
              </a:lnSpc>
              <a:defRPr sz="3600" cap="all" spc="576">
                <a:solidFill>
                  <a:srgbClr val="FFFFFF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9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17219" y="2887978"/>
            <a:ext cx="6088382" cy="746762"/>
          </a:xfrm>
          <a:prstGeom prst="rect">
            <a:avLst/>
          </a:prstGeom>
        </p:spPr>
        <p:txBody>
          <a:bodyPr lIns="30480" tIns="30480" rIns="30480" bIns="30480" anchor="ctr"/>
          <a:lstStyle>
            <a:lvl1pPr marL="0" indent="0" defTabSz="4953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1800" cap="all" spc="288">
                <a:solidFill>
                  <a:srgbClr val="55D7FF"/>
                </a:solidFill>
                <a:latin typeface="Avenir Book"/>
                <a:ea typeface="Avenir Book"/>
                <a:cs typeface="Avenir Book"/>
                <a:sym typeface="Avenir Book"/>
              </a:defRPr>
            </a:lvl1pPr>
            <a:lvl2pPr marL="0" indent="0" defTabSz="4953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1800" cap="all" spc="288">
                <a:solidFill>
                  <a:srgbClr val="55D7FF"/>
                </a:solidFill>
                <a:latin typeface="Avenir Book"/>
                <a:ea typeface="Avenir Book"/>
                <a:cs typeface="Avenir Book"/>
                <a:sym typeface="Avenir Book"/>
              </a:defRPr>
            </a:lvl2pPr>
            <a:lvl3pPr marL="0" indent="0" defTabSz="4953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1800" cap="all" spc="288">
                <a:solidFill>
                  <a:srgbClr val="55D7FF"/>
                </a:solidFill>
                <a:latin typeface="Avenir Book"/>
                <a:ea typeface="Avenir Book"/>
                <a:cs typeface="Avenir Book"/>
                <a:sym typeface="Avenir Book"/>
              </a:defRPr>
            </a:lvl3pPr>
            <a:lvl4pPr marL="0" indent="0" defTabSz="4953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1800" cap="all" spc="288">
                <a:solidFill>
                  <a:srgbClr val="55D7FF"/>
                </a:solidFill>
                <a:latin typeface="Avenir Book"/>
                <a:ea typeface="Avenir Book"/>
                <a:cs typeface="Avenir Book"/>
                <a:sym typeface="Avenir Book"/>
              </a:defRPr>
            </a:lvl4pPr>
            <a:lvl5pPr marL="0" indent="0" defTabSz="49530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 sz="1800" cap="all" spc="288">
                <a:solidFill>
                  <a:srgbClr val="55D7FF"/>
                </a:solidFill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170576" y="7834629"/>
            <a:ext cx="258573" cy="302261"/>
          </a:xfrm>
          <a:prstGeom prst="rect">
            <a:avLst/>
          </a:prstGeom>
        </p:spPr>
        <p:txBody>
          <a:bodyPr lIns="30480" tIns="30480" rIns="30480" bIns="30480"/>
          <a:lstStyle>
            <a:lvl1pPr algn="ctr" defTabSz="495300">
              <a:defRPr sz="1400">
                <a:solidFill>
                  <a:srgbClr val="FFFFFF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402588" y="260968"/>
            <a:ext cx="13825223" cy="15906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4" tIns="36574" rIns="36574" bIns="36574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402590" y="1868171"/>
            <a:ext cx="13825222" cy="53568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4" tIns="36574" rIns="36574" bIns="36574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283406" y="7533807"/>
            <a:ext cx="201714" cy="187625"/>
          </a:xfrm>
          <a:prstGeom prst="rect">
            <a:avLst/>
          </a:prstGeom>
          <a:ln w="12700">
            <a:miter lim="400000"/>
          </a:ln>
        </p:spPr>
        <p:txBody>
          <a:bodyPr wrap="none" lIns="36574" tIns="36574" rIns="36574" bIns="36574" anchor="ctr">
            <a:spAutoFit/>
          </a:bodyPr>
          <a:lstStyle>
            <a:lvl1pPr algn="r" defTabSz="731519">
              <a:defRPr sz="9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3" r:id="rId13"/>
  </p:sldLayoutIdLst>
  <p:transition spd="med"/>
  <p:txStyles>
    <p:titleStyle>
      <a:lvl1pPr marL="0" marR="0" indent="0" algn="l" defTabSz="164592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1B3F67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164592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1B3F67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164592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1B3F67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164592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1B3F67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164592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1B3F67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164592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1B3F67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164592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1B3F67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164592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1B3F67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164592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1B3F67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359409" marR="0" indent="-359409" algn="l" defTabSz="1645920" rtl="0" latinLnBrk="0">
        <a:lnSpc>
          <a:spcPct val="90000"/>
        </a:lnSpc>
        <a:spcBef>
          <a:spcPts val="1700"/>
        </a:spcBef>
        <a:spcAft>
          <a:spcPts val="0"/>
        </a:spcAft>
        <a:buClr>
          <a:srgbClr val="00A295"/>
        </a:buClr>
        <a:buSzPct val="100000"/>
        <a:buFont typeface="Arial"/>
        <a:buChar char="•"/>
        <a:tabLst/>
        <a:defRPr sz="3200" b="0" i="0" u="none" strike="noStrike" cap="none" spc="0" baseline="0">
          <a:solidFill>
            <a:srgbClr val="1B3F67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1074737" marR="0" indent="-428625" algn="l" defTabSz="1645920" rtl="0" latinLnBrk="0">
        <a:lnSpc>
          <a:spcPct val="90000"/>
        </a:lnSpc>
        <a:spcBef>
          <a:spcPts val="1700"/>
        </a:spcBef>
        <a:spcAft>
          <a:spcPts val="0"/>
        </a:spcAft>
        <a:buClr>
          <a:srgbClr val="00A295"/>
        </a:buClr>
        <a:buSzPct val="100000"/>
        <a:buFont typeface="Arial"/>
        <a:buChar char="•"/>
        <a:tabLst/>
        <a:defRPr sz="3200" b="0" i="0" u="none" strike="noStrike" cap="none" spc="0" baseline="0">
          <a:solidFill>
            <a:srgbClr val="1B3F67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1572532" marR="0" indent="-388257" algn="l" defTabSz="1645920" rtl="0" latinLnBrk="0">
        <a:lnSpc>
          <a:spcPct val="90000"/>
        </a:lnSpc>
        <a:spcBef>
          <a:spcPts val="1700"/>
        </a:spcBef>
        <a:spcAft>
          <a:spcPts val="0"/>
        </a:spcAft>
        <a:buClr>
          <a:srgbClr val="00A295"/>
        </a:buClr>
        <a:buSzPct val="100000"/>
        <a:buFont typeface="Arial"/>
        <a:buChar char="•"/>
        <a:tabLst/>
        <a:defRPr sz="3200" b="0" i="0" u="none" strike="noStrike" cap="none" spc="0" baseline="0">
          <a:solidFill>
            <a:srgbClr val="1B3F67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2682875" marR="0" indent="-685800" algn="l" defTabSz="1645920" rtl="0" latinLnBrk="0">
        <a:lnSpc>
          <a:spcPct val="90000"/>
        </a:lnSpc>
        <a:spcBef>
          <a:spcPts val="1700"/>
        </a:spcBef>
        <a:spcAft>
          <a:spcPts val="0"/>
        </a:spcAft>
        <a:buClr>
          <a:srgbClr val="00A295"/>
        </a:buClr>
        <a:buSzPct val="100000"/>
        <a:buFont typeface="Arial"/>
        <a:buChar char="•"/>
        <a:tabLst/>
        <a:defRPr sz="3200" b="0" i="0" u="none" strike="noStrike" cap="none" spc="0" baseline="0">
          <a:solidFill>
            <a:srgbClr val="1B3F67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3394075" marR="0" indent="-685800" algn="l" defTabSz="1645920" rtl="0" latinLnBrk="0">
        <a:lnSpc>
          <a:spcPct val="90000"/>
        </a:lnSpc>
        <a:spcBef>
          <a:spcPts val="1700"/>
        </a:spcBef>
        <a:spcAft>
          <a:spcPts val="0"/>
        </a:spcAft>
        <a:buClr>
          <a:srgbClr val="00A295"/>
        </a:buClr>
        <a:buSzPct val="100000"/>
        <a:buFont typeface="Arial"/>
        <a:buChar char="•"/>
        <a:tabLst/>
        <a:defRPr sz="3200" b="0" i="0" u="none" strike="noStrike" cap="none" spc="0" baseline="0">
          <a:solidFill>
            <a:srgbClr val="1B3F67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2651760" marR="0" indent="-365760" algn="l" defTabSz="1645920" rtl="0" latinLnBrk="0">
        <a:lnSpc>
          <a:spcPct val="90000"/>
        </a:lnSpc>
        <a:spcBef>
          <a:spcPts val="1700"/>
        </a:spcBef>
        <a:spcAft>
          <a:spcPts val="0"/>
        </a:spcAft>
        <a:buClr>
          <a:srgbClr val="00A295"/>
        </a:buClr>
        <a:buSzPct val="100000"/>
        <a:buFont typeface="Arial"/>
        <a:buChar char="•"/>
        <a:tabLst/>
        <a:defRPr sz="3200" b="0" i="0" u="none" strike="noStrike" cap="none" spc="0" baseline="0">
          <a:solidFill>
            <a:srgbClr val="1B3F67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3108960" marR="0" indent="-365760" algn="l" defTabSz="1645920" rtl="0" latinLnBrk="0">
        <a:lnSpc>
          <a:spcPct val="90000"/>
        </a:lnSpc>
        <a:spcBef>
          <a:spcPts val="1700"/>
        </a:spcBef>
        <a:spcAft>
          <a:spcPts val="0"/>
        </a:spcAft>
        <a:buClr>
          <a:srgbClr val="00A295"/>
        </a:buClr>
        <a:buSzPct val="100000"/>
        <a:buFont typeface="Arial"/>
        <a:buChar char="•"/>
        <a:tabLst/>
        <a:defRPr sz="3200" b="0" i="0" u="none" strike="noStrike" cap="none" spc="0" baseline="0">
          <a:solidFill>
            <a:srgbClr val="1B3F67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3566159" marR="0" indent="-365759" algn="l" defTabSz="1645920" rtl="0" latinLnBrk="0">
        <a:lnSpc>
          <a:spcPct val="90000"/>
        </a:lnSpc>
        <a:spcBef>
          <a:spcPts val="1700"/>
        </a:spcBef>
        <a:spcAft>
          <a:spcPts val="0"/>
        </a:spcAft>
        <a:buClr>
          <a:srgbClr val="00A295"/>
        </a:buClr>
        <a:buSzPct val="100000"/>
        <a:buFont typeface="Arial"/>
        <a:buChar char="•"/>
        <a:tabLst/>
        <a:defRPr sz="3200" b="0" i="0" u="none" strike="noStrike" cap="none" spc="0" baseline="0">
          <a:solidFill>
            <a:srgbClr val="1B3F67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4023359" marR="0" indent="-365759" algn="l" defTabSz="1645920" rtl="0" latinLnBrk="0">
        <a:lnSpc>
          <a:spcPct val="90000"/>
        </a:lnSpc>
        <a:spcBef>
          <a:spcPts val="1700"/>
        </a:spcBef>
        <a:spcAft>
          <a:spcPts val="0"/>
        </a:spcAft>
        <a:buClr>
          <a:srgbClr val="00A295"/>
        </a:buClr>
        <a:buSzPct val="100000"/>
        <a:buFont typeface="Arial"/>
        <a:buChar char="•"/>
        <a:tabLst/>
        <a:defRPr sz="3200" b="0" i="0" u="none" strike="noStrike" cap="none" spc="0" baseline="0">
          <a:solidFill>
            <a:srgbClr val="1B3F67"/>
          </a:solidFill>
          <a:uFillTx/>
          <a:latin typeface="Calibri Light"/>
          <a:ea typeface="Calibri Light"/>
          <a:cs typeface="Calibri Light"/>
          <a:sym typeface="Calibri Light"/>
        </a:defRPr>
      </a:lvl9pPr>
    </p:bodyStyle>
    <p:otherStyle>
      <a:lvl1pPr marL="0" marR="0" indent="0" algn="r" defTabSz="73151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1pPr>
      <a:lvl2pPr marL="0" marR="0" indent="0" algn="r" defTabSz="73151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2pPr>
      <a:lvl3pPr marL="0" marR="0" indent="0" algn="r" defTabSz="73151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3pPr>
      <a:lvl4pPr marL="0" marR="0" indent="0" algn="r" defTabSz="73151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4pPr>
      <a:lvl5pPr marL="0" marR="0" indent="0" algn="r" defTabSz="73151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5pPr>
      <a:lvl6pPr marL="0" marR="0" indent="0" algn="r" defTabSz="73151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6pPr>
      <a:lvl7pPr marL="0" marR="0" indent="0" algn="r" defTabSz="73151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7pPr>
      <a:lvl8pPr marL="0" marR="0" indent="0" algn="r" defTabSz="73151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8pPr>
      <a:lvl9pPr marL="0" marR="0" indent="0" algn="r" defTabSz="73151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1643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hf sldNum="0" hdr="0" ftr="0" dt="0"/>
  <p:txStyles>
    <p:titleStyle>
      <a:lvl1pPr algn="ctr" defTabSz="1463040" rtl="0" eaLnBrk="1" latinLnBrk="0" hangingPunct="1">
        <a:spcBef>
          <a:spcPct val="0"/>
        </a:spcBef>
        <a:buNone/>
        <a:defRPr sz="70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8640" indent="-548640" algn="l" defTabSz="1463040" rtl="0" eaLnBrk="1" latinLnBrk="0" hangingPunct="1">
        <a:spcBef>
          <a:spcPct val="20000"/>
        </a:spcBef>
        <a:buFont typeface="Arial" pitchFamily="34" charset="0"/>
        <a:buChar char="•"/>
        <a:defRPr sz="5120" kern="1200">
          <a:solidFill>
            <a:schemeClr val="tx1"/>
          </a:solidFill>
          <a:latin typeface="+mn-lt"/>
          <a:ea typeface="+mn-ea"/>
          <a:cs typeface="+mn-cs"/>
        </a:defRPr>
      </a:lvl1pPr>
      <a:lvl2pPr marL="1188720" indent="-457200" algn="l" defTabSz="1463040" rtl="0" eaLnBrk="1" latinLnBrk="0" hangingPunct="1">
        <a:spcBef>
          <a:spcPct val="20000"/>
        </a:spcBef>
        <a:buFont typeface="Arial" pitchFamily="34" charset="0"/>
        <a:buChar char="–"/>
        <a:defRPr sz="448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365760" algn="l" defTabSz="1463040" rtl="0" eaLnBrk="1" latinLnBrk="0" hangingPunct="1">
        <a:spcBef>
          <a:spcPct val="20000"/>
        </a:spcBef>
        <a:buFont typeface="Arial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20" indent="-365760" algn="l" defTabSz="146304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indent="-365760" algn="l" defTabSz="1463040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23360" indent="-365760" algn="l" defTabSz="14630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54880" indent="-365760" algn="l" defTabSz="14630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86400" indent="-365760" algn="l" defTabSz="14630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indent="-365760" algn="l" defTabSz="14630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4630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8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365760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3891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58521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sv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svg"/><Relationship Id="rId4" Type="http://schemas.openxmlformats.org/officeDocument/2006/relationships/image" Target="../media/image31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sv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sv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1.svg"/><Relationship Id="rId4" Type="http://schemas.openxmlformats.org/officeDocument/2006/relationships/image" Target="../media/image63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06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55955" cy="8229600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1024128" y="1901952"/>
            <a:ext cx="12435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b="1" spc="128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MASTERCLASS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1024128" y="2662733"/>
            <a:ext cx="12582144" cy="3072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70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Cross-border eCommerce: </a:t>
            </a:r>
            <a:r>
              <a:rPr lang="en-US" sz="5600" i="1" kern="1200" dirty="0">
                <a:solidFill>
                  <a:srgbClr val="FFFFFF"/>
                </a:solidFill>
                <a:latin typeface="Avenir Light Oblique" panose="020B0402020203090204" pitchFamily="34" charset="77"/>
                <a:ea typeface="Avenir Book" pitchFamily="34" charset="-122"/>
                <a:cs typeface="Avenir Book" pitchFamily="34" charset="-120"/>
              </a:rPr>
              <a:t>From Basics to Business Growth</a:t>
            </a:r>
            <a:endParaRPr lang="en-US" sz="5600" i="1" kern="1200" dirty="0">
              <a:solidFill>
                <a:prstClr val="black"/>
              </a:solidFill>
              <a:latin typeface="Avenir Light Oblique" panose="020B0402020203090204" pitchFamily="34" charset="77"/>
            </a:endParaRPr>
          </a:p>
        </p:txBody>
      </p:sp>
      <p:sp>
        <p:nvSpPr>
          <p:cNvPr id="5" name="Text 3"/>
          <p:cNvSpPr/>
          <p:nvPr/>
        </p:nvSpPr>
        <p:spPr>
          <a:xfrm>
            <a:off x="1024128" y="5852160"/>
            <a:ext cx="1258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i="1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Mandy Deakin-Snell </a:t>
            </a:r>
          </a:p>
          <a:p>
            <a:pPr defTabSz="1463040" hangingPunct="1"/>
            <a:r>
              <a:rPr lang="en-US" sz="2400" i="1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CEO of MDS Alignment and Head of </a:t>
            </a:r>
            <a:r>
              <a:rPr lang="en-US" sz="2400" i="1" kern="1200" dirty="0" err="1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NeX</a:t>
            </a:r>
            <a:r>
              <a:rPr lang="en-US" sz="2400" i="1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 Academy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8FEE05-8202-5D43-1C40-342DE4B5E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476" y="354689"/>
            <a:ext cx="4347969" cy="2022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9DCEC25-A650-6484-E640-EDA8422F64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7733" y="5086703"/>
            <a:ext cx="2409327" cy="243982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9B548DF-8B65-6949-0D6C-1742FD7BFBEE}"/>
              </a:ext>
            </a:extLst>
          </p:cNvPr>
          <p:cNvSpPr txBox="1"/>
          <p:nvPr/>
        </p:nvSpPr>
        <p:spPr>
          <a:xfrm>
            <a:off x="1024128" y="6695362"/>
            <a:ext cx="732366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1" dirty="0">
                <a:solidFill>
                  <a:schemeClr val="bg1"/>
                </a:solidFill>
                <a:latin typeface="Avenir Light Oblique" panose="020B0402020203090204" pitchFamily="34" charset="77"/>
              </a:rPr>
              <a:t>Marrakech, 8th June 2026</a:t>
            </a:r>
          </a:p>
          <a:p>
            <a:endParaRPr lang="en-US" dirty="0">
              <a:solidFill>
                <a:schemeClr val="bg1"/>
              </a:solidFill>
              <a:latin typeface="Avenir Light" panose="020B0402020203020204" pitchFamily="34" charset="77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5216" y="138989"/>
            <a:ext cx="1331366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80" b="1" dirty="0">
                <a:solidFill>
                  <a:srgbClr val="F06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Global eCommerce Revenue in US$ Billion</a:t>
            </a:r>
            <a:endParaRPr lang="en-US" sz="2880" dirty="0">
              <a:solidFill>
                <a:srgbClr val="F0695C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58368" y="994867"/>
            <a:ext cx="3657600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6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 Estimates</a:t>
            </a:r>
            <a:endParaRPr lang="en-US" sz="176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292608" y="1316736"/>
          <a:ext cx="8778240" cy="6656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9582912" y="1506931"/>
            <a:ext cx="234086" cy="234086"/>
          </a:xfrm>
          <a:prstGeom prst="rect">
            <a:avLst/>
          </a:prstGeom>
          <a:solidFill>
            <a:srgbClr val="00897B"/>
          </a:solidFill>
          <a:ln w="12700">
            <a:solidFill>
              <a:srgbClr val="00897B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6" name="Text 3"/>
          <p:cNvSpPr/>
          <p:nvPr/>
        </p:nvSpPr>
        <p:spPr>
          <a:xfrm>
            <a:off x="9919411" y="1389888"/>
            <a:ext cx="2267712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D3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China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2143232" y="1389888"/>
            <a:ext cx="1755648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5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$3,250B  (51%)</a:t>
            </a:r>
            <a:endParaRPr lang="en-US" sz="1520" dirty="0"/>
          </a:p>
        </p:txBody>
      </p:sp>
      <p:sp>
        <p:nvSpPr>
          <p:cNvPr id="8" name="Shape 5"/>
          <p:cNvSpPr/>
          <p:nvPr/>
        </p:nvSpPr>
        <p:spPr>
          <a:xfrm>
            <a:off x="9582912" y="2048256"/>
            <a:ext cx="4315968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9" name="Shape 6"/>
          <p:cNvSpPr/>
          <p:nvPr/>
        </p:nvSpPr>
        <p:spPr>
          <a:xfrm>
            <a:off x="9582912" y="2179930"/>
            <a:ext cx="234086" cy="234086"/>
          </a:xfrm>
          <a:prstGeom prst="rect">
            <a:avLst/>
          </a:prstGeom>
          <a:solidFill>
            <a:srgbClr val="26A69A"/>
          </a:solidFill>
          <a:ln w="12700">
            <a:solidFill>
              <a:srgbClr val="26A69A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10" name="Text 7"/>
          <p:cNvSpPr/>
          <p:nvPr/>
        </p:nvSpPr>
        <p:spPr>
          <a:xfrm>
            <a:off x="9919411" y="2062887"/>
            <a:ext cx="2267712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D3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United States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12143232" y="2062887"/>
            <a:ext cx="1755648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5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$1,392B  (22%)</a:t>
            </a:r>
            <a:endParaRPr lang="en-US" sz="1520" dirty="0"/>
          </a:p>
        </p:txBody>
      </p:sp>
      <p:sp>
        <p:nvSpPr>
          <p:cNvPr id="12" name="Shape 9"/>
          <p:cNvSpPr/>
          <p:nvPr/>
        </p:nvSpPr>
        <p:spPr>
          <a:xfrm>
            <a:off x="9582912" y="2721254"/>
            <a:ext cx="4315968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13" name="Shape 10"/>
          <p:cNvSpPr/>
          <p:nvPr/>
        </p:nvSpPr>
        <p:spPr>
          <a:xfrm>
            <a:off x="9582912" y="2852928"/>
            <a:ext cx="234086" cy="234086"/>
          </a:xfrm>
          <a:prstGeom prst="rect">
            <a:avLst/>
          </a:prstGeom>
          <a:solidFill>
            <a:srgbClr val="1D3461"/>
          </a:solidFill>
          <a:ln w="12700">
            <a:solidFill>
              <a:srgbClr val="1D3461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14" name="Text 11"/>
          <p:cNvSpPr/>
          <p:nvPr/>
        </p:nvSpPr>
        <p:spPr>
          <a:xfrm>
            <a:off x="9919411" y="2735885"/>
            <a:ext cx="2267712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D3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Europe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2143232" y="2735885"/>
            <a:ext cx="1755648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5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$750B  (12%)</a:t>
            </a:r>
            <a:endParaRPr lang="en-US" sz="1520" dirty="0"/>
          </a:p>
        </p:txBody>
      </p:sp>
      <p:sp>
        <p:nvSpPr>
          <p:cNvPr id="16" name="Shape 13"/>
          <p:cNvSpPr/>
          <p:nvPr/>
        </p:nvSpPr>
        <p:spPr>
          <a:xfrm>
            <a:off x="9582912" y="3394253"/>
            <a:ext cx="4315968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17" name="Shape 14"/>
          <p:cNvSpPr/>
          <p:nvPr/>
        </p:nvSpPr>
        <p:spPr>
          <a:xfrm>
            <a:off x="9582912" y="3525927"/>
            <a:ext cx="234086" cy="234086"/>
          </a:xfrm>
          <a:prstGeom prst="rect">
            <a:avLst/>
          </a:prstGeom>
          <a:solidFill>
            <a:srgbClr val="2A4D8A"/>
          </a:solidFill>
          <a:ln w="12700">
            <a:solidFill>
              <a:srgbClr val="2A4D8A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18" name="Text 15"/>
          <p:cNvSpPr/>
          <p:nvPr/>
        </p:nvSpPr>
        <p:spPr>
          <a:xfrm>
            <a:off x="9919411" y="3408883"/>
            <a:ext cx="2267712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D3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Asia (minus China)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12143232" y="3408883"/>
            <a:ext cx="1755648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5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$710B  (11%)</a:t>
            </a:r>
            <a:endParaRPr lang="en-US" sz="1520" dirty="0"/>
          </a:p>
        </p:txBody>
      </p:sp>
      <p:sp>
        <p:nvSpPr>
          <p:cNvPr id="20" name="Shape 17"/>
          <p:cNvSpPr/>
          <p:nvPr/>
        </p:nvSpPr>
        <p:spPr>
          <a:xfrm>
            <a:off x="9582912" y="4067251"/>
            <a:ext cx="4315968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21" name="Shape 18"/>
          <p:cNvSpPr/>
          <p:nvPr/>
        </p:nvSpPr>
        <p:spPr>
          <a:xfrm>
            <a:off x="9582912" y="4198925"/>
            <a:ext cx="234086" cy="234086"/>
          </a:xfrm>
          <a:prstGeom prst="rect">
            <a:avLst/>
          </a:prstGeom>
          <a:solidFill>
            <a:srgbClr val="3D6491"/>
          </a:solidFill>
          <a:ln w="12700">
            <a:solidFill>
              <a:srgbClr val="3D6491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22" name="Text 19"/>
          <p:cNvSpPr/>
          <p:nvPr/>
        </p:nvSpPr>
        <p:spPr>
          <a:xfrm>
            <a:off x="9919411" y="4081882"/>
            <a:ext cx="2267712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D3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Americas (minus US)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12143232" y="4081882"/>
            <a:ext cx="1755648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5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$191B  (3%)</a:t>
            </a:r>
            <a:endParaRPr lang="en-US" sz="1520" dirty="0"/>
          </a:p>
        </p:txBody>
      </p:sp>
      <p:sp>
        <p:nvSpPr>
          <p:cNvPr id="24" name="Shape 21"/>
          <p:cNvSpPr/>
          <p:nvPr/>
        </p:nvSpPr>
        <p:spPr>
          <a:xfrm>
            <a:off x="9582912" y="4740250"/>
            <a:ext cx="4315968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25" name="Shape 22"/>
          <p:cNvSpPr/>
          <p:nvPr/>
        </p:nvSpPr>
        <p:spPr>
          <a:xfrm>
            <a:off x="9582912" y="4871923"/>
            <a:ext cx="234086" cy="234086"/>
          </a:xfrm>
          <a:prstGeom prst="rect">
            <a:avLst/>
          </a:prstGeom>
          <a:solidFill>
            <a:srgbClr val="5A7FA8"/>
          </a:solidFill>
          <a:ln w="12700">
            <a:solidFill>
              <a:srgbClr val="5A7FA8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26" name="Text 23"/>
          <p:cNvSpPr/>
          <p:nvPr/>
        </p:nvSpPr>
        <p:spPr>
          <a:xfrm>
            <a:off x="9919411" y="4754880"/>
            <a:ext cx="2267712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D3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Australia &amp; Oceania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12143232" y="4754880"/>
            <a:ext cx="1755648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5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$62B  (1%)</a:t>
            </a:r>
            <a:endParaRPr lang="en-US" sz="1520" dirty="0"/>
          </a:p>
        </p:txBody>
      </p:sp>
      <p:sp>
        <p:nvSpPr>
          <p:cNvPr id="28" name="Shape 25"/>
          <p:cNvSpPr/>
          <p:nvPr/>
        </p:nvSpPr>
        <p:spPr>
          <a:xfrm>
            <a:off x="9582912" y="5413248"/>
            <a:ext cx="4315968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29" name="Shape 26"/>
          <p:cNvSpPr/>
          <p:nvPr/>
        </p:nvSpPr>
        <p:spPr>
          <a:xfrm>
            <a:off x="9582912" y="5544922"/>
            <a:ext cx="234086" cy="234086"/>
          </a:xfrm>
          <a:prstGeom prst="rect">
            <a:avLst/>
          </a:prstGeom>
          <a:solidFill>
            <a:srgbClr val="8FAFC4"/>
          </a:solidFill>
          <a:ln w="12700">
            <a:solidFill>
              <a:srgbClr val="8FAFC4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30" name="Text 27"/>
          <p:cNvSpPr/>
          <p:nvPr/>
        </p:nvSpPr>
        <p:spPr>
          <a:xfrm>
            <a:off x="9919411" y="5427879"/>
            <a:ext cx="2267712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D3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</a:t>
            </a:r>
            <a:endParaRPr lang="en-US" sz="1600" dirty="0"/>
          </a:p>
        </p:txBody>
      </p:sp>
      <p:sp>
        <p:nvSpPr>
          <p:cNvPr id="31" name="Text 28"/>
          <p:cNvSpPr/>
          <p:nvPr/>
        </p:nvSpPr>
        <p:spPr>
          <a:xfrm>
            <a:off x="12143232" y="5427879"/>
            <a:ext cx="1755648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52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$30B  (&lt;1%)</a:t>
            </a:r>
            <a:endParaRPr lang="en-US" sz="1520" dirty="0"/>
          </a:p>
        </p:txBody>
      </p:sp>
      <p:sp>
        <p:nvSpPr>
          <p:cNvPr id="32" name="Shape 29"/>
          <p:cNvSpPr/>
          <p:nvPr/>
        </p:nvSpPr>
        <p:spPr>
          <a:xfrm>
            <a:off x="9582912" y="6086246"/>
            <a:ext cx="4315968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33" name="Shape 30"/>
          <p:cNvSpPr/>
          <p:nvPr/>
        </p:nvSpPr>
        <p:spPr>
          <a:xfrm>
            <a:off x="9582912" y="6276442"/>
            <a:ext cx="4315968" cy="1053389"/>
          </a:xfrm>
          <a:prstGeom prst="rect">
            <a:avLst/>
          </a:prstGeom>
          <a:solidFill>
            <a:srgbClr val="1D3461"/>
          </a:solidFill>
          <a:ln w="12700">
            <a:solidFill>
              <a:srgbClr val="1D3461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34" name="Text 31"/>
          <p:cNvSpPr/>
          <p:nvPr/>
        </p:nvSpPr>
        <p:spPr>
          <a:xfrm>
            <a:off x="9656064" y="6291072"/>
            <a:ext cx="4169664" cy="3511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4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Market 2025</a:t>
            </a:r>
            <a:endParaRPr lang="en-US" sz="1440" dirty="0"/>
          </a:p>
        </p:txBody>
      </p:sp>
      <p:sp>
        <p:nvSpPr>
          <p:cNvPr id="35" name="Text 32"/>
          <p:cNvSpPr/>
          <p:nvPr/>
        </p:nvSpPr>
        <p:spPr>
          <a:xfrm>
            <a:off x="9656064" y="6612941"/>
            <a:ext cx="4169664" cy="643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52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$6,385B</a:t>
            </a:r>
            <a:endParaRPr lang="en-US" sz="3520" dirty="0"/>
          </a:p>
        </p:txBody>
      </p:sp>
      <p:sp>
        <p:nvSpPr>
          <p:cNvPr id="36" name="Text 33"/>
          <p:cNvSpPr/>
          <p:nvPr/>
        </p:nvSpPr>
        <p:spPr>
          <a:xfrm>
            <a:off x="658368" y="7724851"/>
            <a:ext cx="1331366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eMarketer via Shopify Global eCommerce Sales Growth Report (2026) &amp; Capital One Shopping Research (Mar 2026). China data: eMarketer / Yaguara (2026). Europe: Capital One Shopping (2026). Latin America: eMarketer / EMARKETER Forecast (Oct 2025). Figures are retail B2C eCommerce estimates.</a:t>
            </a:r>
            <a:endParaRPr lang="en-US" sz="1200" dirty="0"/>
          </a:p>
        </p:txBody>
      </p:sp>
      <p:sp>
        <p:nvSpPr>
          <p:cNvPr id="38" name="TextBox 1">
            <a:extLst>
              <a:ext uri="{FF2B5EF4-FFF2-40B4-BE49-F238E27FC236}">
                <a16:creationId xmlns:a16="http://schemas.microsoft.com/office/drawing/2014/main" id="{2E192324-1D9A-6184-DA50-B22ACB3EACB9}"/>
              </a:ext>
            </a:extLst>
          </p:cNvPr>
          <p:cNvSpPr txBox="1"/>
          <p:nvPr/>
        </p:nvSpPr>
        <p:spPr>
          <a:xfrm>
            <a:off x="3434064" y="1065473"/>
            <a:ext cx="2418096" cy="42428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60" kern="1200" dirty="0"/>
              <a:t>Australia &amp; Oceania</a:t>
            </a:r>
          </a:p>
        </p:txBody>
      </p:sp>
      <p:sp>
        <p:nvSpPr>
          <p:cNvPr id="37" name="Shape 1">
            <a:extLst>
              <a:ext uri="{FF2B5EF4-FFF2-40B4-BE49-F238E27FC236}">
                <a16:creationId xmlns:a16="http://schemas.microsoft.com/office/drawing/2014/main" id="{A08A7CE4-C6B6-11A0-A967-E1C58E1AB3FE}"/>
              </a:ext>
            </a:extLst>
          </p:cNvPr>
          <p:cNvSpPr/>
          <p:nvPr/>
        </p:nvSpPr>
        <p:spPr>
          <a:xfrm>
            <a:off x="176463" y="127871"/>
            <a:ext cx="14265916" cy="8035891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55955" y="146304"/>
            <a:ext cx="135331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1D3461"/>
                </a:solidFill>
                <a:latin typeface="Avenir Book" panose="02000503020000020003" pitchFamily="2" charset="0"/>
                <a:ea typeface="Trebuchet MS" pitchFamily="34" charset="-122"/>
                <a:cs typeface="Trebuchet MS" pitchFamily="34" charset="-120"/>
              </a:rPr>
              <a:t>eCommerce Markets Revenue by Continent in Terms of Percentage Growth Rate </a:t>
            </a:r>
          </a:p>
          <a:p>
            <a:r>
              <a:rPr lang="en-US" sz="2000" dirty="0">
                <a:solidFill>
                  <a:srgbClr val="1D3461"/>
                </a:solidFill>
                <a:latin typeface="Avenir Book" panose="02000503020000020003" pitchFamily="2" charset="0"/>
                <a:ea typeface="Trebuchet MS" pitchFamily="34" charset="-122"/>
                <a:cs typeface="Trebuchet MS" pitchFamily="34" charset="-120"/>
              </a:rPr>
              <a:t>Between 2025* and 2029* in US$ Billion</a:t>
            </a:r>
            <a:endParaRPr lang="en-US" sz="2000" dirty="0">
              <a:latin typeface="Avenir Book" panose="02000503020000020003" pitchFamily="2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14477" y="1082650"/>
            <a:ext cx="2457907" cy="6510528"/>
          </a:xfrm>
          <a:prstGeom prst="rect">
            <a:avLst/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4" name="Shape 2"/>
          <p:cNvSpPr/>
          <p:nvPr/>
        </p:nvSpPr>
        <p:spPr>
          <a:xfrm>
            <a:off x="614477" y="1082649"/>
            <a:ext cx="2457907" cy="614477"/>
          </a:xfrm>
          <a:prstGeom prst="rect">
            <a:avLst/>
          </a:prstGeom>
          <a:solidFill>
            <a:srgbClr val="1D3461"/>
          </a:solidFill>
          <a:ln w="12700">
            <a:solidFill>
              <a:srgbClr val="1D3461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5" name="Text 3"/>
          <p:cNvSpPr/>
          <p:nvPr/>
        </p:nvSpPr>
        <p:spPr>
          <a:xfrm>
            <a:off x="672998" y="1126541"/>
            <a:ext cx="2340864" cy="5266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84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Americas</a:t>
            </a:r>
            <a:endParaRPr lang="en-US" sz="1840" dirty="0"/>
          </a:p>
        </p:txBody>
      </p:sp>
      <p:sp>
        <p:nvSpPr>
          <p:cNvPr id="6" name="Text 4"/>
          <p:cNvSpPr/>
          <p:nvPr/>
        </p:nvSpPr>
        <p:spPr>
          <a:xfrm>
            <a:off x="672998" y="1814170"/>
            <a:ext cx="2340864" cy="614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80" b="1" dirty="0">
                <a:solidFill>
                  <a:srgbClr val="1D346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+36.1%</a:t>
            </a:r>
            <a:endParaRPr lang="en-US" sz="2880" dirty="0"/>
          </a:p>
        </p:txBody>
      </p:sp>
      <p:sp>
        <p:nvSpPr>
          <p:cNvPr id="8" name="Shape 6"/>
          <p:cNvSpPr/>
          <p:nvPr/>
        </p:nvSpPr>
        <p:spPr>
          <a:xfrm>
            <a:off x="877824" y="4130339"/>
            <a:ext cx="760781" cy="2848362"/>
          </a:xfrm>
          <a:prstGeom prst="rect">
            <a:avLst/>
          </a:prstGeom>
          <a:solidFill>
            <a:srgbClr val="6B8BAA"/>
          </a:solidFill>
          <a:ln w="12700">
            <a:solidFill>
              <a:srgbClr val="6B8BAA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9" name="Shape 7"/>
          <p:cNvSpPr/>
          <p:nvPr/>
        </p:nvSpPr>
        <p:spPr>
          <a:xfrm>
            <a:off x="1887321" y="3101645"/>
            <a:ext cx="760781" cy="3877056"/>
          </a:xfrm>
          <a:prstGeom prst="rect">
            <a:avLst/>
          </a:prstGeom>
          <a:solidFill>
            <a:srgbClr val="1D3461"/>
          </a:solidFill>
          <a:ln w="12700">
            <a:solidFill>
              <a:srgbClr val="1D3461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10" name="Text 8"/>
          <p:cNvSpPr/>
          <p:nvPr/>
        </p:nvSpPr>
        <p:spPr>
          <a:xfrm>
            <a:off x="790041" y="3662166"/>
            <a:ext cx="93634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20" b="1" dirty="0">
                <a:solidFill>
                  <a:srgbClr val="6B8B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$1.32T</a:t>
            </a:r>
            <a:endParaRPr lang="en-US" sz="1520" dirty="0"/>
          </a:p>
        </p:txBody>
      </p:sp>
      <p:sp>
        <p:nvSpPr>
          <p:cNvPr id="11" name="Text 9"/>
          <p:cNvSpPr/>
          <p:nvPr/>
        </p:nvSpPr>
        <p:spPr>
          <a:xfrm>
            <a:off x="1799539" y="2633472"/>
            <a:ext cx="93634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20" b="1" dirty="0">
                <a:solidFill>
                  <a:srgbClr val="1D3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$1.79T</a:t>
            </a:r>
            <a:endParaRPr lang="en-US" sz="1520" dirty="0"/>
          </a:p>
        </p:txBody>
      </p:sp>
      <p:sp>
        <p:nvSpPr>
          <p:cNvPr id="12" name="Text 10"/>
          <p:cNvSpPr/>
          <p:nvPr/>
        </p:nvSpPr>
        <p:spPr>
          <a:xfrm>
            <a:off x="877824" y="6539789"/>
            <a:ext cx="760781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1360" dirty="0"/>
          </a:p>
        </p:txBody>
      </p:sp>
      <p:sp>
        <p:nvSpPr>
          <p:cNvPr id="13" name="Text 11"/>
          <p:cNvSpPr/>
          <p:nvPr/>
        </p:nvSpPr>
        <p:spPr>
          <a:xfrm>
            <a:off x="1887321" y="6539789"/>
            <a:ext cx="760781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2029</a:t>
            </a:r>
            <a:endParaRPr lang="en-US" sz="1360" dirty="0"/>
          </a:p>
        </p:txBody>
      </p:sp>
      <p:sp>
        <p:nvSpPr>
          <p:cNvPr id="14" name="Shape 12"/>
          <p:cNvSpPr/>
          <p:nvPr/>
        </p:nvSpPr>
        <p:spPr>
          <a:xfrm>
            <a:off x="3313786" y="1082650"/>
            <a:ext cx="2457907" cy="6510528"/>
          </a:xfrm>
          <a:prstGeom prst="rect">
            <a:avLst/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15" name="Shape 13"/>
          <p:cNvSpPr/>
          <p:nvPr/>
        </p:nvSpPr>
        <p:spPr>
          <a:xfrm>
            <a:off x="3313786" y="1082649"/>
            <a:ext cx="2457907" cy="614477"/>
          </a:xfrm>
          <a:prstGeom prst="rect">
            <a:avLst/>
          </a:prstGeom>
          <a:solidFill>
            <a:srgbClr val="A93226"/>
          </a:solidFill>
          <a:ln w="12700">
            <a:solidFill>
              <a:srgbClr val="A93226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16" name="Text 14"/>
          <p:cNvSpPr/>
          <p:nvPr/>
        </p:nvSpPr>
        <p:spPr>
          <a:xfrm>
            <a:off x="3372307" y="1126541"/>
            <a:ext cx="2340864" cy="5266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84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Europe</a:t>
            </a:r>
            <a:endParaRPr lang="en-US" sz="1840" dirty="0"/>
          </a:p>
        </p:txBody>
      </p:sp>
      <p:sp>
        <p:nvSpPr>
          <p:cNvPr id="17" name="Text 15"/>
          <p:cNvSpPr/>
          <p:nvPr/>
        </p:nvSpPr>
        <p:spPr>
          <a:xfrm>
            <a:off x="3372307" y="1814170"/>
            <a:ext cx="2340864" cy="614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80" b="1" dirty="0">
                <a:solidFill>
                  <a:srgbClr val="A9322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+27.1%</a:t>
            </a:r>
            <a:endParaRPr lang="en-US" sz="2880" dirty="0"/>
          </a:p>
        </p:txBody>
      </p:sp>
      <p:sp>
        <p:nvSpPr>
          <p:cNvPr id="19" name="Shape 17"/>
          <p:cNvSpPr/>
          <p:nvPr/>
        </p:nvSpPr>
        <p:spPr>
          <a:xfrm>
            <a:off x="3577133" y="3928103"/>
            <a:ext cx="760781" cy="3050598"/>
          </a:xfrm>
          <a:prstGeom prst="rect">
            <a:avLst/>
          </a:prstGeom>
          <a:solidFill>
            <a:srgbClr val="E07B72"/>
          </a:solidFill>
          <a:ln w="12700">
            <a:solidFill>
              <a:srgbClr val="E07B72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20" name="Shape 18"/>
          <p:cNvSpPr/>
          <p:nvPr/>
        </p:nvSpPr>
        <p:spPr>
          <a:xfrm>
            <a:off x="4586630" y="3101645"/>
            <a:ext cx="760781" cy="3877056"/>
          </a:xfrm>
          <a:prstGeom prst="rect">
            <a:avLst/>
          </a:prstGeom>
          <a:solidFill>
            <a:srgbClr val="A93226"/>
          </a:solidFill>
          <a:ln w="12700">
            <a:solidFill>
              <a:srgbClr val="A93226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21" name="Text 19"/>
          <p:cNvSpPr/>
          <p:nvPr/>
        </p:nvSpPr>
        <p:spPr>
          <a:xfrm>
            <a:off x="3489350" y="3459930"/>
            <a:ext cx="93634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20" b="1" dirty="0">
                <a:solidFill>
                  <a:srgbClr val="E07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$753B</a:t>
            </a:r>
            <a:endParaRPr lang="en-US" sz="1520" dirty="0"/>
          </a:p>
        </p:txBody>
      </p:sp>
      <p:sp>
        <p:nvSpPr>
          <p:cNvPr id="22" name="Text 20"/>
          <p:cNvSpPr/>
          <p:nvPr/>
        </p:nvSpPr>
        <p:spPr>
          <a:xfrm>
            <a:off x="4498848" y="2633472"/>
            <a:ext cx="93634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20" b="1" dirty="0">
                <a:solidFill>
                  <a:srgbClr val="A932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$957B</a:t>
            </a:r>
            <a:endParaRPr lang="en-US" sz="1520" dirty="0"/>
          </a:p>
        </p:txBody>
      </p:sp>
      <p:sp>
        <p:nvSpPr>
          <p:cNvPr id="23" name="Text 21"/>
          <p:cNvSpPr/>
          <p:nvPr/>
        </p:nvSpPr>
        <p:spPr>
          <a:xfrm>
            <a:off x="3577133" y="6539789"/>
            <a:ext cx="760781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1360" dirty="0"/>
          </a:p>
        </p:txBody>
      </p:sp>
      <p:sp>
        <p:nvSpPr>
          <p:cNvPr id="24" name="Text 22"/>
          <p:cNvSpPr/>
          <p:nvPr/>
        </p:nvSpPr>
        <p:spPr>
          <a:xfrm>
            <a:off x="4586630" y="6539789"/>
            <a:ext cx="760781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2029</a:t>
            </a:r>
            <a:endParaRPr lang="en-US" sz="1360" dirty="0"/>
          </a:p>
        </p:txBody>
      </p:sp>
      <p:sp>
        <p:nvSpPr>
          <p:cNvPr id="26" name="Shape 24"/>
          <p:cNvSpPr/>
          <p:nvPr/>
        </p:nvSpPr>
        <p:spPr>
          <a:xfrm>
            <a:off x="6013095" y="1082649"/>
            <a:ext cx="2457907" cy="614477"/>
          </a:xfrm>
          <a:prstGeom prst="rect">
            <a:avLst/>
          </a:prstGeom>
          <a:solidFill>
            <a:srgbClr val="212F3C"/>
          </a:solidFill>
          <a:ln w="12700">
            <a:solidFill>
              <a:srgbClr val="212F3C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27" name="Text 25"/>
          <p:cNvSpPr/>
          <p:nvPr/>
        </p:nvSpPr>
        <p:spPr>
          <a:xfrm>
            <a:off x="6071616" y="1126541"/>
            <a:ext cx="2340864" cy="5266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84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Africa</a:t>
            </a:r>
            <a:endParaRPr lang="en-US" sz="1840" dirty="0"/>
          </a:p>
        </p:txBody>
      </p:sp>
      <p:sp>
        <p:nvSpPr>
          <p:cNvPr id="28" name="Text 26"/>
          <p:cNvSpPr/>
          <p:nvPr/>
        </p:nvSpPr>
        <p:spPr>
          <a:xfrm>
            <a:off x="6071616" y="1814170"/>
            <a:ext cx="2340864" cy="614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80" b="1" dirty="0">
                <a:solidFill>
                  <a:srgbClr val="212F3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+52.4%</a:t>
            </a:r>
            <a:endParaRPr lang="en-US" sz="2880" dirty="0"/>
          </a:p>
        </p:txBody>
      </p:sp>
      <p:sp>
        <p:nvSpPr>
          <p:cNvPr id="30" name="Shape 28"/>
          <p:cNvSpPr/>
          <p:nvPr/>
        </p:nvSpPr>
        <p:spPr>
          <a:xfrm>
            <a:off x="6276442" y="4434383"/>
            <a:ext cx="760781" cy="2544318"/>
          </a:xfrm>
          <a:prstGeom prst="rect">
            <a:avLst/>
          </a:prstGeom>
          <a:solidFill>
            <a:srgbClr val="697584"/>
          </a:solidFill>
          <a:ln w="12700">
            <a:solidFill>
              <a:srgbClr val="697584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31" name="Shape 29"/>
          <p:cNvSpPr/>
          <p:nvPr/>
        </p:nvSpPr>
        <p:spPr>
          <a:xfrm>
            <a:off x="7285939" y="3101645"/>
            <a:ext cx="760781" cy="3877056"/>
          </a:xfrm>
          <a:prstGeom prst="rect">
            <a:avLst/>
          </a:prstGeom>
          <a:solidFill>
            <a:srgbClr val="212F3C"/>
          </a:solidFill>
          <a:ln w="12700">
            <a:solidFill>
              <a:srgbClr val="212F3C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32" name="Text 30"/>
          <p:cNvSpPr/>
          <p:nvPr/>
        </p:nvSpPr>
        <p:spPr>
          <a:xfrm>
            <a:off x="6188659" y="3966210"/>
            <a:ext cx="93634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20" b="1" dirty="0">
                <a:solidFill>
                  <a:srgbClr val="6975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$21B</a:t>
            </a:r>
            <a:endParaRPr lang="en-US" sz="1520" dirty="0"/>
          </a:p>
        </p:txBody>
      </p:sp>
      <p:sp>
        <p:nvSpPr>
          <p:cNvPr id="33" name="Text 31"/>
          <p:cNvSpPr/>
          <p:nvPr/>
        </p:nvSpPr>
        <p:spPr>
          <a:xfrm>
            <a:off x="7198157" y="2633472"/>
            <a:ext cx="93634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20" b="1" dirty="0">
                <a:solidFill>
                  <a:srgbClr val="212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$32B</a:t>
            </a:r>
            <a:endParaRPr lang="en-US" sz="1520" dirty="0"/>
          </a:p>
        </p:txBody>
      </p:sp>
      <p:sp>
        <p:nvSpPr>
          <p:cNvPr id="34" name="Text 32"/>
          <p:cNvSpPr/>
          <p:nvPr/>
        </p:nvSpPr>
        <p:spPr>
          <a:xfrm>
            <a:off x="6276442" y="6539789"/>
            <a:ext cx="760781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1360" dirty="0"/>
          </a:p>
        </p:txBody>
      </p:sp>
      <p:sp>
        <p:nvSpPr>
          <p:cNvPr id="35" name="Text 33"/>
          <p:cNvSpPr/>
          <p:nvPr/>
        </p:nvSpPr>
        <p:spPr>
          <a:xfrm>
            <a:off x="7285939" y="6539789"/>
            <a:ext cx="760781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2029</a:t>
            </a:r>
            <a:endParaRPr lang="en-US" sz="1360" dirty="0"/>
          </a:p>
        </p:txBody>
      </p:sp>
      <p:sp>
        <p:nvSpPr>
          <p:cNvPr id="36" name="Shape 34"/>
          <p:cNvSpPr/>
          <p:nvPr/>
        </p:nvSpPr>
        <p:spPr>
          <a:xfrm>
            <a:off x="8712403" y="1082650"/>
            <a:ext cx="2457907" cy="6510528"/>
          </a:xfrm>
          <a:prstGeom prst="rect">
            <a:avLst/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37" name="Shape 35"/>
          <p:cNvSpPr/>
          <p:nvPr/>
        </p:nvSpPr>
        <p:spPr>
          <a:xfrm>
            <a:off x="8712403" y="1082649"/>
            <a:ext cx="2457907" cy="614477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38" name="Text 36"/>
          <p:cNvSpPr/>
          <p:nvPr/>
        </p:nvSpPr>
        <p:spPr>
          <a:xfrm>
            <a:off x="8770925" y="1126541"/>
            <a:ext cx="2340864" cy="5266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84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Asia</a:t>
            </a:r>
            <a:endParaRPr lang="en-US" sz="1840" dirty="0"/>
          </a:p>
        </p:txBody>
      </p:sp>
      <p:sp>
        <p:nvSpPr>
          <p:cNvPr id="39" name="Text 37"/>
          <p:cNvSpPr/>
          <p:nvPr/>
        </p:nvSpPr>
        <p:spPr>
          <a:xfrm>
            <a:off x="8770925" y="1814170"/>
            <a:ext cx="2340864" cy="614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80" b="1" dirty="0">
                <a:solidFill>
                  <a:srgbClr val="00796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+42.7%</a:t>
            </a:r>
            <a:endParaRPr lang="en-US" sz="2880" dirty="0"/>
          </a:p>
        </p:txBody>
      </p:sp>
      <p:sp>
        <p:nvSpPr>
          <p:cNvPr id="41" name="Shape 39"/>
          <p:cNvSpPr/>
          <p:nvPr/>
        </p:nvSpPr>
        <p:spPr>
          <a:xfrm>
            <a:off x="8975750" y="4261850"/>
            <a:ext cx="760781" cy="2716851"/>
          </a:xfrm>
          <a:prstGeom prst="rect">
            <a:avLst/>
          </a:prstGeom>
          <a:solidFill>
            <a:srgbClr val="4DB6AC"/>
          </a:solidFill>
          <a:ln w="12700">
            <a:solidFill>
              <a:srgbClr val="4DB6AC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42" name="Shape 40"/>
          <p:cNvSpPr/>
          <p:nvPr/>
        </p:nvSpPr>
        <p:spPr>
          <a:xfrm>
            <a:off x="9985248" y="3101645"/>
            <a:ext cx="760781" cy="3877056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43" name="Text 41"/>
          <p:cNvSpPr/>
          <p:nvPr/>
        </p:nvSpPr>
        <p:spPr>
          <a:xfrm>
            <a:off x="8887968" y="3793677"/>
            <a:ext cx="93634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20" b="1" dirty="0">
                <a:solidFill>
                  <a:srgbClr val="4DB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$2.89T</a:t>
            </a:r>
            <a:endParaRPr lang="en-US" sz="1520" dirty="0"/>
          </a:p>
        </p:txBody>
      </p:sp>
      <p:sp>
        <p:nvSpPr>
          <p:cNvPr id="44" name="Text 42"/>
          <p:cNvSpPr/>
          <p:nvPr/>
        </p:nvSpPr>
        <p:spPr>
          <a:xfrm>
            <a:off x="9897465" y="2633472"/>
            <a:ext cx="93634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20" b="1" dirty="0">
                <a:solidFill>
                  <a:srgbClr val="0079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$4.13T</a:t>
            </a:r>
            <a:endParaRPr lang="en-US" sz="1520" dirty="0"/>
          </a:p>
        </p:txBody>
      </p:sp>
      <p:sp>
        <p:nvSpPr>
          <p:cNvPr id="45" name="Text 43"/>
          <p:cNvSpPr/>
          <p:nvPr/>
        </p:nvSpPr>
        <p:spPr>
          <a:xfrm>
            <a:off x="8975750" y="6539789"/>
            <a:ext cx="760781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1360" dirty="0"/>
          </a:p>
        </p:txBody>
      </p:sp>
      <p:sp>
        <p:nvSpPr>
          <p:cNvPr id="46" name="Text 44"/>
          <p:cNvSpPr/>
          <p:nvPr/>
        </p:nvSpPr>
        <p:spPr>
          <a:xfrm>
            <a:off x="9985248" y="6539789"/>
            <a:ext cx="760781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2029</a:t>
            </a:r>
            <a:endParaRPr lang="en-US" sz="1360" dirty="0"/>
          </a:p>
        </p:txBody>
      </p:sp>
      <p:sp>
        <p:nvSpPr>
          <p:cNvPr id="47" name="Shape 45"/>
          <p:cNvSpPr/>
          <p:nvPr/>
        </p:nvSpPr>
        <p:spPr>
          <a:xfrm>
            <a:off x="11411712" y="1082650"/>
            <a:ext cx="2457907" cy="6510528"/>
          </a:xfrm>
          <a:prstGeom prst="rect">
            <a:avLst/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48" name="Shape 46"/>
          <p:cNvSpPr/>
          <p:nvPr/>
        </p:nvSpPr>
        <p:spPr>
          <a:xfrm>
            <a:off x="11411712" y="1082649"/>
            <a:ext cx="2457907" cy="614477"/>
          </a:xfrm>
          <a:prstGeom prst="rect">
            <a:avLst/>
          </a:prstGeom>
          <a:solidFill>
            <a:srgbClr val="546E7A"/>
          </a:solidFill>
          <a:ln w="12700">
            <a:solidFill>
              <a:srgbClr val="546E7A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49" name="Text 47"/>
          <p:cNvSpPr/>
          <p:nvPr/>
        </p:nvSpPr>
        <p:spPr>
          <a:xfrm>
            <a:off x="11470234" y="1126541"/>
            <a:ext cx="2340864" cy="5266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84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Australia²</a:t>
            </a:r>
            <a:endParaRPr lang="en-US" sz="1840" dirty="0"/>
          </a:p>
        </p:txBody>
      </p:sp>
      <p:sp>
        <p:nvSpPr>
          <p:cNvPr id="50" name="Text 48"/>
          <p:cNvSpPr/>
          <p:nvPr/>
        </p:nvSpPr>
        <p:spPr>
          <a:xfrm>
            <a:off x="11470234" y="1814170"/>
            <a:ext cx="2340864" cy="614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80" b="1" dirty="0">
                <a:solidFill>
                  <a:srgbClr val="546E7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+39.7%</a:t>
            </a:r>
            <a:endParaRPr lang="en-US" sz="2880" dirty="0"/>
          </a:p>
        </p:txBody>
      </p:sp>
      <p:sp>
        <p:nvSpPr>
          <p:cNvPr id="52" name="Shape 50"/>
          <p:cNvSpPr/>
          <p:nvPr/>
        </p:nvSpPr>
        <p:spPr>
          <a:xfrm>
            <a:off x="11675059" y="4202538"/>
            <a:ext cx="760781" cy="2776163"/>
          </a:xfrm>
          <a:prstGeom prst="rect">
            <a:avLst/>
          </a:prstGeom>
          <a:solidFill>
            <a:srgbClr val="90A4AE"/>
          </a:solidFill>
          <a:ln w="12700">
            <a:solidFill>
              <a:srgbClr val="90A4AE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53" name="Shape 51"/>
          <p:cNvSpPr/>
          <p:nvPr/>
        </p:nvSpPr>
        <p:spPr>
          <a:xfrm>
            <a:off x="12684557" y="3101645"/>
            <a:ext cx="760781" cy="3877056"/>
          </a:xfrm>
          <a:prstGeom prst="rect">
            <a:avLst/>
          </a:prstGeom>
          <a:solidFill>
            <a:srgbClr val="546E7A"/>
          </a:solidFill>
          <a:ln w="12700">
            <a:solidFill>
              <a:srgbClr val="546E7A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54" name="Text 52"/>
          <p:cNvSpPr/>
          <p:nvPr/>
        </p:nvSpPr>
        <p:spPr>
          <a:xfrm>
            <a:off x="11587277" y="3734365"/>
            <a:ext cx="93634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20" b="1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$58B</a:t>
            </a:r>
            <a:endParaRPr lang="en-US" sz="1520" dirty="0"/>
          </a:p>
        </p:txBody>
      </p:sp>
      <p:sp>
        <p:nvSpPr>
          <p:cNvPr id="55" name="Text 53"/>
          <p:cNvSpPr/>
          <p:nvPr/>
        </p:nvSpPr>
        <p:spPr>
          <a:xfrm>
            <a:off x="12596774" y="2633472"/>
            <a:ext cx="93634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20" b="1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$81B</a:t>
            </a:r>
            <a:endParaRPr lang="en-US" sz="1520" dirty="0"/>
          </a:p>
        </p:txBody>
      </p:sp>
      <p:sp>
        <p:nvSpPr>
          <p:cNvPr id="56" name="Text 54"/>
          <p:cNvSpPr/>
          <p:nvPr/>
        </p:nvSpPr>
        <p:spPr>
          <a:xfrm>
            <a:off x="11675059" y="6539789"/>
            <a:ext cx="760781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1360" dirty="0"/>
          </a:p>
        </p:txBody>
      </p:sp>
      <p:sp>
        <p:nvSpPr>
          <p:cNvPr id="57" name="Text 55"/>
          <p:cNvSpPr/>
          <p:nvPr/>
        </p:nvSpPr>
        <p:spPr>
          <a:xfrm>
            <a:off x="12684557" y="6539789"/>
            <a:ext cx="760781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2029</a:t>
            </a:r>
            <a:endParaRPr lang="en-US" sz="1360" dirty="0"/>
          </a:p>
        </p:txBody>
      </p:sp>
      <p:sp>
        <p:nvSpPr>
          <p:cNvPr id="58" name="Text 56"/>
          <p:cNvSpPr/>
          <p:nvPr/>
        </p:nvSpPr>
        <p:spPr>
          <a:xfrm>
            <a:off x="555955" y="7607808"/>
            <a:ext cx="1353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 2025 estimated; 2029 forecast. Growth rates consistent with ECDB 2024–2028 CAGRs (Americas +36.1%, Europe +27.1%, Africa +52.4%, Asia +42.7%, Australia &amp; Oceania +39.7%).  ² Includes Oceania.</a:t>
            </a:r>
            <a:endParaRPr lang="en-US" sz="1200" dirty="0"/>
          </a:p>
        </p:txBody>
      </p:sp>
      <p:sp>
        <p:nvSpPr>
          <p:cNvPr id="59" name="Text 57"/>
          <p:cNvSpPr/>
          <p:nvPr/>
        </p:nvSpPr>
        <p:spPr>
          <a:xfrm>
            <a:off x="555955" y="7856525"/>
            <a:ext cx="12508992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ECDB (eCommerce DB) — Global eCommerce Development from a Continental Perspective (Jan 2025). Regional CAGRs confirmed via eCommerce Germany / ECDB Report (Jan 2026) and Shopify Global eCommerce Statistics (2026).</a:t>
            </a:r>
            <a:endParaRPr lang="en-US" sz="1200" dirty="0"/>
          </a:p>
        </p:txBody>
      </p:sp>
      <p:sp>
        <p:nvSpPr>
          <p:cNvPr id="60" name="Text 58"/>
          <p:cNvSpPr/>
          <p:nvPr/>
        </p:nvSpPr>
        <p:spPr>
          <a:xfrm>
            <a:off x="12362688" y="7973568"/>
            <a:ext cx="241401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200" dirty="0">
                <a:solidFill>
                  <a:srgbClr val="C4C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mdsalignment.com</a:t>
            </a:r>
            <a:endParaRPr lang="en-US" sz="1200"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00118-93C4-27BF-B2F7-927847A79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iStock-480391137.jpeg" descr="People at meeting">
            <a:extLst>
              <a:ext uri="{FF2B5EF4-FFF2-40B4-BE49-F238E27FC236}">
                <a16:creationId xmlns:a16="http://schemas.microsoft.com/office/drawing/2014/main" id="{BE2EA1C4-C719-9F3C-DDB6-3D9D6A43EDB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6" b="12776"/>
          <a:stretch/>
        </p:blipFill>
        <p:spPr>
          <a:xfrm>
            <a:off x="-1390093" y="-16075"/>
            <a:ext cx="16717822" cy="8261651"/>
          </a:xfrm>
          <a:prstGeom prst="rect">
            <a:avLst/>
          </a:prstGeom>
          <a:ln w="12700">
            <a:solidFill>
              <a:srgbClr val="FFFFFF"/>
            </a:solidFill>
          </a:ln>
          <a:effectLst>
            <a:outerShdw blurRad="50800" rotWithShape="0">
              <a:srgbClr val="808080">
                <a:alpha val="40000"/>
              </a:srgbClr>
            </a:outerShdw>
          </a:effectLst>
        </p:spPr>
      </p:pic>
      <p:sp>
        <p:nvSpPr>
          <p:cNvPr id="4" name="Rectangle">
            <a:extLst>
              <a:ext uri="{FF2B5EF4-FFF2-40B4-BE49-F238E27FC236}">
                <a16:creationId xmlns:a16="http://schemas.microsoft.com/office/drawing/2014/main" id="{8FC6F670-B690-99EC-3E8A-BB018856DDCA}"/>
              </a:ext>
            </a:extLst>
          </p:cNvPr>
          <p:cNvSpPr/>
          <p:nvPr/>
        </p:nvSpPr>
        <p:spPr>
          <a:xfrm>
            <a:off x="-1390093" y="5279366"/>
            <a:ext cx="17285677" cy="2950234"/>
          </a:xfrm>
          <a:prstGeom prst="rect">
            <a:avLst/>
          </a:prstGeom>
          <a:solidFill>
            <a:srgbClr val="FFFFFF">
              <a:alpha val="88000"/>
            </a:srgbClr>
          </a:solidFill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ctr">
            <a:no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</p:txBody>
      </p:sp>
      <p:sp>
        <p:nvSpPr>
          <p:cNvPr id="2" name="Coaching…">
            <a:extLst>
              <a:ext uri="{FF2B5EF4-FFF2-40B4-BE49-F238E27FC236}">
                <a16:creationId xmlns:a16="http://schemas.microsoft.com/office/drawing/2014/main" id="{ECB0F282-BFEC-7112-0C22-B6D3CBDC2106}"/>
              </a:ext>
            </a:extLst>
          </p:cNvPr>
          <p:cNvSpPr txBox="1">
            <a:spLocks/>
          </p:cNvSpPr>
          <p:nvPr/>
        </p:nvSpPr>
        <p:spPr>
          <a:xfrm>
            <a:off x="574955" y="5877322"/>
            <a:ext cx="13355579" cy="17543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4400">
                <a:solidFill>
                  <a:srgbClr val="3F1A4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lang="en-GB" sz="3600" dirty="0">
                <a:solidFill>
                  <a:srgbClr val="3D043D"/>
                </a:solidFill>
                <a:latin typeface="Avenir Book" panose="02000503020000020003" pitchFamily="2" charset="0"/>
              </a:rPr>
              <a:t>Networking Activity:</a:t>
            </a:r>
          </a:p>
          <a:p>
            <a:pPr algn="ctr">
              <a:defRPr sz="4400">
                <a:solidFill>
                  <a:srgbClr val="3F1A4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endParaRPr lang="en-GB" sz="3600" dirty="0">
              <a:solidFill>
                <a:srgbClr val="3D043D"/>
              </a:solidFill>
              <a:latin typeface="Avenir Book" panose="02000503020000020003" pitchFamily="2" charset="0"/>
            </a:endParaRPr>
          </a:p>
          <a:p>
            <a:pPr algn="ctr">
              <a:defRPr sz="4400">
                <a:solidFill>
                  <a:srgbClr val="3F1A4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lang="en-GB" sz="3600" dirty="0">
                <a:solidFill>
                  <a:srgbClr val="3D043D"/>
                </a:solidFill>
                <a:latin typeface="Avenir Book" panose="02000503020000020003" pitchFamily="2" charset="0"/>
              </a:rPr>
              <a:t>Turn to the person next to you and discuss this question…</a:t>
            </a:r>
          </a:p>
        </p:txBody>
      </p:sp>
    </p:spTree>
    <p:extLst>
      <p:ext uri="{BB962C8B-B14F-4D97-AF65-F5344CB8AC3E}">
        <p14:creationId xmlns:p14="http://schemas.microsoft.com/office/powerpoint/2010/main" val="73490045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063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E14C44-E0F0-3AE7-28C3-9F8C1C9BF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3F67B36-B964-B2B0-C750-1815931B7F28}"/>
              </a:ext>
            </a:extLst>
          </p:cNvPr>
          <p:cNvGrpSpPr/>
          <p:nvPr/>
        </p:nvGrpSpPr>
        <p:grpSpPr>
          <a:xfrm>
            <a:off x="8935384" y="-731520"/>
            <a:ext cx="6583680" cy="6583680"/>
            <a:chOff x="9070848" y="-731520"/>
            <a:chExt cx="6583680" cy="6583680"/>
          </a:xfrm>
        </p:grpSpPr>
        <p:sp>
          <p:nvSpPr>
            <p:cNvPr id="2" name="Shape 0">
              <a:extLst>
                <a:ext uri="{FF2B5EF4-FFF2-40B4-BE49-F238E27FC236}">
                  <a16:creationId xmlns:a16="http://schemas.microsoft.com/office/drawing/2014/main" id="{6574685B-EA85-5ADC-F3B9-E1AD5EF1C8BF}"/>
                </a:ext>
              </a:extLst>
            </p:cNvPr>
            <p:cNvSpPr/>
            <p:nvPr/>
          </p:nvSpPr>
          <p:spPr>
            <a:xfrm>
              <a:off x="9070848" y="-731520"/>
              <a:ext cx="6583680" cy="6583680"/>
            </a:xfrm>
            <a:prstGeom prst="ellipse">
              <a:avLst/>
            </a:prstGeom>
            <a:solidFill>
              <a:srgbClr val="F0695D">
                <a:alpha val="15000"/>
              </a:srgbClr>
            </a:solidFill>
            <a:ln w="12700">
              <a:solidFill>
                <a:srgbClr val="F0695D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" name="Shape 1">
              <a:extLst>
                <a:ext uri="{FF2B5EF4-FFF2-40B4-BE49-F238E27FC236}">
                  <a16:creationId xmlns:a16="http://schemas.microsoft.com/office/drawing/2014/main" id="{2633438F-1BDA-16B0-7A28-FB2D04FC9300}"/>
                </a:ext>
              </a:extLst>
            </p:cNvPr>
            <p:cNvSpPr/>
            <p:nvPr/>
          </p:nvSpPr>
          <p:spPr>
            <a:xfrm>
              <a:off x="10241280" y="365760"/>
              <a:ext cx="4389120" cy="4389120"/>
            </a:xfrm>
            <a:prstGeom prst="ellipse">
              <a:avLst/>
            </a:prstGeom>
            <a:solidFill>
              <a:srgbClr val="F0695D">
                <a:alpha val="30000"/>
              </a:srgbClr>
            </a:solidFill>
            <a:ln w="12700">
              <a:solidFill>
                <a:srgbClr val="F0695D"/>
              </a:solidFill>
              <a:prstDash val="solid"/>
            </a:ln>
          </p:spPr>
          <p:txBody>
            <a:bodyPr anchor="ctr"/>
            <a:lstStyle/>
            <a:p>
              <a:pPr marL="0" marR="0" lvl="0" indent="0" algn="ctr" defTabSz="14630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0" b="1" i="0" u="none" strike="noStrike" kern="1200" cap="none" spc="0" normalizeH="0" baseline="0" noProof="0" dirty="0">
                  <a:ln>
                    <a:noFill/>
                  </a:ln>
                  <a:solidFill>
                    <a:srgbClr val="E85040"/>
                  </a:solidFill>
                  <a:effectLst/>
                  <a:uLnTx/>
                  <a:uFillTx/>
                  <a:latin typeface="Avenir Book" pitchFamily="34" charset="0"/>
                  <a:ea typeface="Avenir Book" pitchFamily="34" charset="-122"/>
                  <a:cs typeface="Avenir Book" pitchFamily="34" charset="-120"/>
                  <a:sym typeface="Helvetica"/>
                </a:rPr>
                <a:t>?</a:t>
              </a:r>
              <a:endParaRPr kumimoji="0" lang="en-US" sz="2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4" name="Text 2">
            <a:extLst>
              <a:ext uri="{FF2B5EF4-FFF2-40B4-BE49-F238E27FC236}">
                <a16:creationId xmlns:a16="http://schemas.microsoft.com/office/drawing/2014/main" id="{17725B8D-1EFD-B100-BA13-B757333E2140}"/>
              </a:ext>
            </a:extLst>
          </p:cNvPr>
          <p:cNvSpPr/>
          <p:nvPr/>
        </p:nvSpPr>
        <p:spPr>
          <a:xfrm>
            <a:off x="877824" y="877824"/>
            <a:ext cx="80467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1760" b="1" spc="96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Open Question</a:t>
            </a:r>
            <a:endParaRPr lang="en-US" sz="17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359BFBA3-FB6C-14B4-85EB-26582889373E}"/>
              </a:ext>
            </a:extLst>
          </p:cNvPr>
          <p:cNvSpPr/>
          <p:nvPr/>
        </p:nvSpPr>
        <p:spPr>
          <a:xfrm>
            <a:off x="877824" y="1609344"/>
            <a:ext cx="10241280" cy="4681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60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What region/s are you strongest in today? </a:t>
            </a: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0E8A8D9B-AD84-4B23-08C2-08129B83F80C}"/>
              </a:ext>
            </a:extLst>
          </p:cNvPr>
          <p:cNvSpPr/>
          <p:nvPr/>
        </p:nvSpPr>
        <p:spPr>
          <a:xfrm>
            <a:off x="877824" y="6510528"/>
            <a:ext cx="11996928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240" i="1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Where do you also see areas of opportunity?</a:t>
            </a:r>
            <a:endParaRPr lang="en-US" sz="22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99086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063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60CB4-D833-B7F6-FE7D-A037E5DC2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7B21FFBE-973E-1368-DE06-32AA84E01C43}"/>
              </a:ext>
            </a:extLst>
          </p:cNvPr>
          <p:cNvSpPr/>
          <p:nvPr/>
        </p:nvSpPr>
        <p:spPr>
          <a:xfrm>
            <a:off x="0" y="0"/>
            <a:ext cx="555955" cy="8229600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F3314F9-D222-34A3-3E69-9B6634743982}"/>
              </a:ext>
            </a:extLst>
          </p:cNvPr>
          <p:cNvSpPr/>
          <p:nvPr/>
        </p:nvSpPr>
        <p:spPr>
          <a:xfrm>
            <a:off x="1024128" y="1901952"/>
            <a:ext cx="12435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b="1" spc="128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SECTION2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D5E00A50-0992-42EA-2F2C-3832F68E148B}"/>
              </a:ext>
            </a:extLst>
          </p:cNvPr>
          <p:cNvSpPr/>
          <p:nvPr/>
        </p:nvSpPr>
        <p:spPr>
          <a:xfrm>
            <a:off x="1024128" y="2662733"/>
            <a:ext cx="12582144" cy="3072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704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Cross Border eCommerce 101</a:t>
            </a:r>
            <a:endParaRPr lang="en-US" sz="70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F7050656-5F11-280C-01B4-BB0A5DB00236}"/>
              </a:ext>
            </a:extLst>
          </p:cNvPr>
          <p:cNvSpPr/>
          <p:nvPr/>
        </p:nvSpPr>
        <p:spPr>
          <a:xfrm>
            <a:off x="1024128" y="5852160"/>
            <a:ext cx="1258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i="1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Cross-Border eCommerce: From Basics to Business Growth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89460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20A3C-95E5-D07C-EB5E-27D8C8C0B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itle 3">
            <a:extLst>
              <a:ext uri="{FF2B5EF4-FFF2-40B4-BE49-F238E27FC236}">
                <a16:creationId xmlns:a16="http://schemas.microsoft.com/office/drawing/2014/main" id="{981231F6-9689-E319-570C-5AC7318859EA}"/>
              </a:ext>
            </a:extLst>
          </p:cNvPr>
          <p:cNvSpPr txBox="1"/>
          <p:nvPr/>
        </p:nvSpPr>
        <p:spPr>
          <a:xfrm>
            <a:off x="1019451" y="601746"/>
            <a:ext cx="12591498" cy="83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6574" tIns="36574" rIns="36574" bIns="36574">
            <a:normAutofit/>
          </a:bodyPr>
          <a:lstStyle/>
          <a:p>
            <a:pPr defTabSz="1185061">
              <a:lnSpc>
                <a:spcPct val="90000"/>
              </a:lnSpc>
              <a:defRPr sz="44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 lang="en-GB" dirty="0">
                <a:solidFill>
                  <a:srgbClr val="F0695C"/>
                </a:solidFill>
              </a:rPr>
              <a:t>Cross-border eCommerce is…</a:t>
            </a:r>
            <a:endParaRPr dirty="0">
              <a:solidFill>
                <a:srgbClr val="F0695C"/>
              </a:solidFill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1DEEF7B6-3E8C-11A7-9E4E-2048B866EB86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" name="Copyright MDS Alignment LTD. 2025">
            <a:extLst>
              <a:ext uri="{FF2B5EF4-FFF2-40B4-BE49-F238E27FC236}">
                <a16:creationId xmlns:a16="http://schemas.microsoft.com/office/drawing/2014/main" id="{110C3907-4EC4-18E7-B25F-C4F31D76D4D2}"/>
              </a:ext>
            </a:extLst>
          </p:cNvPr>
          <p:cNvSpPr txBox="1"/>
          <p:nvPr/>
        </p:nvSpPr>
        <p:spPr>
          <a:xfrm>
            <a:off x="10716928" y="7627854"/>
            <a:ext cx="3481390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480" tIns="30480" rIns="30480" bIns="30480" anchor="ctr">
            <a:spAutoFit/>
          </a:bodyPr>
          <a:lstStyle>
            <a:lvl1pPr algn="ctr" defTabSz="495300">
              <a:defRPr sz="1200" i="1">
                <a:solidFill>
                  <a:srgbClr val="3F1A40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rPr dirty="0">
                <a:solidFill>
                  <a:srgbClr val="3D043D"/>
                </a:solidFill>
              </a:rPr>
              <a:t>Copyright MDS Alignment LTD. 202</a:t>
            </a:r>
            <a:r>
              <a:rPr lang="en-GB" dirty="0">
                <a:solidFill>
                  <a:srgbClr val="3D043D"/>
                </a:solidFill>
              </a:rPr>
              <a:t>6</a:t>
            </a:r>
            <a:endParaRPr dirty="0">
              <a:solidFill>
                <a:srgbClr val="3D043D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90CC991-1A1E-49A6-6A94-0FB573BD42D5}"/>
              </a:ext>
            </a:extLst>
          </p:cNvPr>
          <p:cNvGrpSpPr/>
          <p:nvPr/>
        </p:nvGrpSpPr>
        <p:grpSpPr>
          <a:xfrm>
            <a:off x="1019451" y="3049536"/>
            <a:ext cx="13001349" cy="3824032"/>
            <a:chOff x="1019451" y="3049536"/>
            <a:chExt cx="13001349" cy="3824032"/>
          </a:xfrm>
        </p:grpSpPr>
        <p:sp>
          <p:nvSpPr>
            <p:cNvPr id="258" name="Title 3">
              <a:extLst>
                <a:ext uri="{FF2B5EF4-FFF2-40B4-BE49-F238E27FC236}">
                  <a16:creationId xmlns:a16="http://schemas.microsoft.com/office/drawing/2014/main" id="{BBB80230-2E74-6B74-410B-D876FF4995CC}"/>
                </a:ext>
              </a:extLst>
            </p:cNvPr>
            <p:cNvSpPr txBox="1"/>
            <p:nvPr/>
          </p:nvSpPr>
          <p:spPr>
            <a:xfrm>
              <a:off x="1019451" y="3644080"/>
              <a:ext cx="13001349" cy="322948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36574" tIns="36574" rIns="36574" bIns="36574">
              <a:normAutofit fontScale="85000" lnSpcReduction="10000"/>
            </a:bodyPr>
            <a:lstStyle/>
            <a:p>
              <a:pPr marL="571500" indent="-571500" defTabSz="948049">
                <a:lnSpc>
                  <a:spcPct val="150000"/>
                </a:lnSpc>
                <a:buClr>
                  <a:srgbClr val="F0695C"/>
                </a:buClr>
                <a:buSzPct val="144000"/>
                <a:buFont typeface="Arial" panose="020B0604020202020204" pitchFamily="34" charset="0"/>
                <a:buChar char="•"/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r>
                <a:rPr lang="en-GB" dirty="0">
                  <a:solidFill>
                    <a:srgbClr val="3D043D"/>
                  </a:solidFill>
                </a:rPr>
                <a:t>The difference between a </a:t>
              </a:r>
              <a:r>
                <a:rPr lang="en-GB" dirty="0">
                  <a:solidFill>
                    <a:srgbClr val="F0695C"/>
                  </a:solidFill>
                </a:rPr>
                <a:t>shipper</a:t>
              </a:r>
              <a:r>
                <a:rPr lang="en-GB" dirty="0">
                  <a:solidFill>
                    <a:srgbClr val="3D043D"/>
                  </a:solidFill>
                </a:rPr>
                <a:t> and a </a:t>
              </a:r>
              <a:r>
                <a:rPr lang="en-GB" dirty="0">
                  <a:solidFill>
                    <a:srgbClr val="F0695C"/>
                  </a:solidFill>
                </a:rPr>
                <a:t>consumer </a:t>
              </a:r>
              <a:r>
                <a:rPr lang="en-GB" dirty="0">
                  <a:solidFill>
                    <a:srgbClr val="3D043D"/>
                  </a:solidFill>
                </a:rPr>
                <a:t>as the end customer</a:t>
              </a:r>
            </a:p>
            <a:p>
              <a:pPr marL="660400" indent="-660400" defTabSz="948049">
                <a:lnSpc>
                  <a:spcPct val="150000"/>
                </a:lnSpc>
                <a:buClr>
                  <a:srgbClr val="F0695C"/>
                </a:buClr>
                <a:buSzPct val="100000"/>
                <a:buChar char="•"/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r>
                <a:rPr lang="en-GB" dirty="0">
                  <a:solidFill>
                    <a:srgbClr val="3D043D"/>
                  </a:solidFill>
                </a:rPr>
                <a:t>Margins come from </a:t>
              </a:r>
              <a:r>
                <a:rPr lang="en-GB" dirty="0">
                  <a:solidFill>
                    <a:srgbClr val="F0695C"/>
                  </a:solidFill>
                </a:rPr>
                <a:t>volume throughput</a:t>
              </a:r>
              <a:r>
                <a:rPr lang="en-GB" dirty="0">
                  <a:solidFill>
                    <a:srgbClr val="3D043D"/>
                  </a:solidFill>
                </a:rPr>
                <a:t>, not per-shipment fees</a:t>
              </a:r>
            </a:p>
            <a:p>
              <a:pPr marL="660400" indent="-660400" defTabSz="948049">
                <a:lnSpc>
                  <a:spcPct val="150000"/>
                </a:lnSpc>
                <a:buClr>
                  <a:srgbClr val="F0695C"/>
                </a:buClr>
                <a:buSzPct val="100000"/>
                <a:buChar char="•"/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r>
                <a:rPr lang="en-GB" dirty="0">
                  <a:solidFill>
                    <a:srgbClr val="F0695C"/>
                  </a:solidFill>
                </a:rPr>
                <a:t>Speed </a:t>
              </a:r>
              <a:r>
                <a:rPr lang="en-GB" dirty="0">
                  <a:solidFill>
                    <a:srgbClr val="3D043D"/>
                  </a:solidFill>
                </a:rPr>
                <a:t>as a product feature, not just a service metric</a:t>
              </a:r>
            </a:p>
            <a:p>
              <a:pPr marL="660400" indent="-660400" defTabSz="948049">
                <a:lnSpc>
                  <a:spcPct val="150000"/>
                </a:lnSpc>
                <a:buClr>
                  <a:srgbClr val="F0695C"/>
                </a:buClr>
                <a:buSzPct val="100000"/>
                <a:buChar char="•"/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r>
                <a:rPr lang="en-GB" dirty="0">
                  <a:solidFill>
                    <a:srgbClr val="3D043D"/>
                  </a:solidFill>
                </a:rPr>
                <a:t>Visibility expectations: Consumers expect </a:t>
              </a:r>
              <a:r>
                <a:rPr lang="en-GB" dirty="0">
                  <a:solidFill>
                    <a:srgbClr val="F0695C"/>
                  </a:solidFill>
                </a:rPr>
                <a:t>tracking </a:t>
              </a:r>
              <a:r>
                <a:rPr lang="en-GB" dirty="0">
                  <a:solidFill>
                    <a:srgbClr val="3D043D"/>
                  </a:solidFill>
                </a:rPr>
                <a:t>at every touchpoint</a:t>
              </a:r>
            </a:p>
            <a:p>
              <a:pPr marL="660400" indent="-660400" defTabSz="948049">
                <a:lnSpc>
                  <a:spcPct val="150000"/>
                </a:lnSpc>
                <a:buClr>
                  <a:srgbClr val="F0695C"/>
                </a:buClr>
                <a:buSzPct val="100000"/>
                <a:buChar char="•"/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r>
                <a:rPr lang="en-GB" dirty="0">
                  <a:solidFill>
                    <a:srgbClr val="3D043D"/>
                  </a:solidFill>
                </a:rPr>
                <a:t>The "last mile" is where most </a:t>
              </a:r>
              <a:r>
                <a:rPr lang="en-GB" dirty="0">
                  <a:solidFill>
                    <a:srgbClr val="F0695C"/>
                  </a:solidFill>
                </a:rPr>
                <a:t>cost</a:t>
              </a:r>
              <a:r>
                <a:rPr lang="en-GB" dirty="0">
                  <a:solidFill>
                    <a:srgbClr val="3D043D"/>
                  </a:solidFill>
                </a:rPr>
                <a:t> and </a:t>
              </a:r>
              <a:r>
                <a:rPr lang="en-GB" dirty="0">
                  <a:solidFill>
                    <a:srgbClr val="F0695C"/>
                  </a:solidFill>
                </a:rPr>
                <a:t>failures </a:t>
              </a:r>
              <a:r>
                <a:rPr lang="en-GB" dirty="0">
                  <a:solidFill>
                    <a:srgbClr val="3D043D"/>
                  </a:solidFill>
                </a:rPr>
                <a:t>can occur </a:t>
              </a:r>
            </a:p>
          </p:txBody>
        </p:sp>
        <p:sp>
          <p:nvSpPr>
            <p:cNvPr id="2" name="Title 3">
              <a:extLst>
                <a:ext uri="{FF2B5EF4-FFF2-40B4-BE49-F238E27FC236}">
                  <a16:creationId xmlns:a16="http://schemas.microsoft.com/office/drawing/2014/main" id="{2DC80EA2-6662-90FB-65D9-751BD8D24D16}"/>
                </a:ext>
              </a:extLst>
            </p:cNvPr>
            <p:cNvSpPr txBox="1"/>
            <p:nvPr/>
          </p:nvSpPr>
          <p:spPr>
            <a:xfrm>
              <a:off x="1019451" y="3049536"/>
              <a:ext cx="4563718" cy="4727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36574" tIns="36574" rIns="36574" bIns="36574">
              <a:normAutofit/>
            </a:bodyPr>
            <a:lstStyle/>
            <a:p>
              <a:pPr defTabSz="1185061">
                <a:lnSpc>
                  <a:spcPct val="90000"/>
                </a:lnSpc>
                <a:defRPr sz="4400">
                  <a:solidFill>
                    <a:srgbClr val="212121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r>
                <a:rPr lang="en-GB" sz="2800" dirty="0">
                  <a:solidFill>
                    <a:srgbClr val="3D043D"/>
                  </a:solidFill>
                </a:rPr>
                <a:t>You need to know…</a:t>
              </a:r>
              <a:endParaRPr sz="2800" dirty="0">
                <a:solidFill>
                  <a:srgbClr val="3D043D"/>
                </a:solidFill>
              </a:endParaRPr>
            </a:p>
          </p:txBody>
        </p:sp>
      </p:grpSp>
      <p:sp>
        <p:nvSpPr>
          <p:cNvPr id="8" name="Title 3">
            <a:extLst>
              <a:ext uri="{FF2B5EF4-FFF2-40B4-BE49-F238E27FC236}">
                <a16:creationId xmlns:a16="http://schemas.microsoft.com/office/drawing/2014/main" id="{C6B581EC-A030-CCD8-9430-07DEAE56999E}"/>
              </a:ext>
            </a:extLst>
          </p:cNvPr>
          <p:cNvSpPr txBox="1"/>
          <p:nvPr/>
        </p:nvSpPr>
        <p:spPr>
          <a:xfrm>
            <a:off x="814525" y="1544202"/>
            <a:ext cx="13001349" cy="1063531"/>
          </a:xfrm>
          <a:prstGeom prst="rect">
            <a:avLst/>
          </a:prstGeom>
          <a:solidFill>
            <a:srgbClr val="3D043D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6574" tIns="36574" rIns="36574" bIns="36574">
            <a:normAutofit/>
          </a:bodyPr>
          <a:lstStyle/>
          <a:p>
            <a:pPr algn="ctr" defTabSz="948049">
              <a:lnSpc>
                <a:spcPct val="150000"/>
              </a:lnSpc>
              <a:buClr>
                <a:srgbClr val="F0695C"/>
              </a:buClr>
              <a:buSzPct val="144000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dirty="0">
                <a:solidFill>
                  <a:srgbClr val="FAFAEE"/>
                </a:solidFill>
              </a:rPr>
              <a:t>High Volume, Low Value, Consumer-Focused, Speed Sensitive</a:t>
            </a:r>
          </a:p>
        </p:txBody>
      </p:sp>
    </p:spTree>
    <p:extLst>
      <p:ext uri="{BB962C8B-B14F-4D97-AF65-F5344CB8AC3E}">
        <p14:creationId xmlns:p14="http://schemas.microsoft.com/office/powerpoint/2010/main" val="8443786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42CE0-13A1-AAA7-BF57-0A1F420B3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0">
            <a:extLst>
              <a:ext uri="{FF2B5EF4-FFF2-40B4-BE49-F238E27FC236}">
                <a16:creationId xmlns:a16="http://schemas.microsoft.com/office/drawing/2014/main" id="{EAF335E2-F99A-70C0-D21D-E669455DB6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3D043D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95" name="Shape 1">
            <a:extLst>
              <a:ext uri="{FF2B5EF4-FFF2-40B4-BE49-F238E27FC236}">
                <a16:creationId xmlns:a16="http://schemas.microsoft.com/office/drawing/2014/main" id="{E5FC65B9-277B-27F0-E139-FCF1F0A2C871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97" name="Text 2">
            <a:extLst>
              <a:ext uri="{FF2B5EF4-FFF2-40B4-BE49-F238E27FC236}">
                <a16:creationId xmlns:a16="http://schemas.microsoft.com/office/drawing/2014/main" id="{DEF21454-C37A-19EB-356E-8DAC54344844}"/>
              </a:ext>
            </a:extLst>
          </p:cNvPr>
          <p:cNvSpPr txBox="1"/>
          <p:nvPr/>
        </p:nvSpPr>
        <p:spPr>
          <a:xfrm>
            <a:off x="296736" y="1439333"/>
            <a:ext cx="14036927" cy="5837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>
              <a:lnSpc>
                <a:spcPct val="1500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3600" dirty="0">
                <a:latin typeface="Avenir Book" panose="02000503020000020003" pitchFamily="2" charset="0"/>
              </a:rPr>
              <a:t>De minimis thresholds </a:t>
            </a:r>
          </a:p>
          <a:p>
            <a:pPr algn="ctr">
              <a:lnSpc>
                <a:spcPct val="1500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3600" dirty="0">
                <a:latin typeface="Avenir Book" panose="02000503020000020003" pitchFamily="2" charset="0"/>
              </a:rPr>
              <a:t>HS codes at parcel level</a:t>
            </a:r>
          </a:p>
          <a:p>
            <a:pPr algn="ctr">
              <a:lnSpc>
                <a:spcPct val="1500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3600" dirty="0">
                <a:latin typeface="Avenir Book" panose="02000503020000020003" pitchFamily="2" charset="0"/>
              </a:rPr>
              <a:t>Incoterms in B2C</a:t>
            </a:r>
          </a:p>
          <a:p>
            <a:pPr algn="ctr">
              <a:lnSpc>
                <a:spcPct val="1500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3600" dirty="0">
                <a:latin typeface="Avenir Book" panose="02000503020000020003" pitchFamily="2" charset="0"/>
              </a:rPr>
              <a:t>VAT compliance frameworks</a:t>
            </a:r>
          </a:p>
          <a:p>
            <a:pPr algn="ctr">
              <a:lnSpc>
                <a:spcPct val="1500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3600" dirty="0">
                <a:latin typeface="Avenir Book" panose="02000503020000020003" pitchFamily="2" charset="0"/>
              </a:rPr>
              <a:t>Prohibited and restricted goods</a:t>
            </a:r>
          </a:p>
          <a:p>
            <a:pPr algn="ctr">
              <a:lnSpc>
                <a:spcPct val="1500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3600" dirty="0">
                <a:latin typeface="Avenir Book" panose="02000503020000020003" pitchFamily="2" charset="0"/>
              </a:rPr>
              <a:t>Sanctions and denied parties</a:t>
            </a:r>
          </a:p>
          <a:p>
            <a:pPr algn="ctr">
              <a:lnSpc>
                <a:spcPct val="1500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3600" dirty="0">
                <a:latin typeface="Avenir Book" panose="02000503020000020003" pitchFamily="2" charset="0"/>
              </a:rPr>
              <a:t>Country specific challenges…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01891B34-4775-2DBC-281C-0E2B669807F4}"/>
              </a:ext>
            </a:extLst>
          </p:cNvPr>
          <p:cNvSpPr txBox="1"/>
          <p:nvPr/>
        </p:nvSpPr>
        <p:spPr>
          <a:xfrm>
            <a:off x="1019451" y="601746"/>
            <a:ext cx="12591498" cy="83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6574" tIns="36574" rIns="36574" bIns="36574">
            <a:normAutofit/>
          </a:bodyPr>
          <a:lstStyle/>
          <a:p>
            <a:pPr defTabSz="1185061">
              <a:lnSpc>
                <a:spcPct val="90000"/>
              </a:lnSpc>
              <a:defRPr sz="44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 lang="en-GB" dirty="0">
                <a:solidFill>
                  <a:srgbClr val="F0695C"/>
                </a:solidFill>
              </a:rPr>
              <a:t>Customs, Duties and Compliance</a:t>
            </a:r>
            <a:endParaRPr dirty="0">
              <a:solidFill>
                <a:srgbClr val="F0695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81807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48630A5C-BBB2-4A90-994F-8B7108417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9657" y="-159026"/>
            <a:ext cx="14949714" cy="9966476"/>
          </a:xfrm>
          <a:prstGeom prst="rect">
            <a:avLst/>
          </a:prstGeom>
        </p:spPr>
      </p:pic>
      <p:sp>
        <p:nvSpPr>
          <p:cNvPr id="266" name="Title 3"/>
          <p:cNvSpPr txBox="1"/>
          <p:nvPr/>
        </p:nvSpPr>
        <p:spPr>
          <a:xfrm>
            <a:off x="3576320" y="755160"/>
            <a:ext cx="11213736" cy="1483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4" tIns="36574" rIns="36574" bIns="36574">
            <a:normAutofit/>
          </a:bodyPr>
          <a:lstStyle>
            <a:lvl1pPr defTabSz="1066555">
              <a:lnSpc>
                <a:spcPct val="90000"/>
              </a:lnSpc>
              <a:defRPr sz="3959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rPr lang="en-GB" sz="4800" dirty="0">
                <a:solidFill>
                  <a:srgbClr val="F2F2F1"/>
                </a:solidFill>
              </a:rPr>
              <a:t>BRAZIL – </a:t>
            </a:r>
            <a:r>
              <a:rPr lang="en-GB" sz="4800" dirty="0" err="1">
                <a:solidFill>
                  <a:srgbClr val="F2F2F1"/>
                </a:solidFill>
              </a:rPr>
              <a:t>Remessa</a:t>
            </a:r>
            <a:r>
              <a:rPr lang="en-GB" sz="4800" dirty="0">
                <a:solidFill>
                  <a:srgbClr val="F2F2F1"/>
                </a:solidFill>
              </a:rPr>
              <a:t> Conforme &amp; ICMS</a:t>
            </a:r>
          </a:p>
          <a:p>
            <a:endParaRPr lang="en-GB" sz="4400" dirty="0">
              <a:solidFill>
                <a:srgbClr val="F2F2F1"/>
              </a:solidFill>
            </a:endParaRPr>
          </a:p>
          <a:p>
            <a:endParaRPr sz="4400" dirty="0">
              <a:solidFill>
                <a:srgbClr val="F2F2F1"/>
              </a:solidFill>
            </a:endParaRP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28006-D5E8-24BF-21EF-9302DA5EC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FD6EDF5F-462E-6711-8C72-D74CBE20B64D}"/>
              </a:ext>
            </a:extLst>
          </p:cNvPr>
          <p:cNvSpPr/>
          <p:nvPr/>
        </p:nvSpPr>
        <p:spPr>
          <a:xfrm>
            <a:off x="585216" y="0"/>
            <a:ext cx="13459968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04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🇧🇷  </a:t>
            </a:r>
            <a:r>
              <a:rPr lang="en-US" sz="3600" dirty="0">
                <a:solidFill>
                  <a:srgbClr val="3D043D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Country-Specific Challenges: Brazil eCommerce Imports</a:t>
            </a:r>
            <a:endParaRPr lang="en-US" sz="36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7F94DEC6-69EB-3166-8604-FA0113AA865E}"/>
              </a:ext>
            </a:extLst>
          </p:cNvPr>
          <p:cNvSpPr/>
          <p:nvPr/>
        </p:nvSpPr>
        <p:spPr>
          <a:xfrm>
            <a:off x="468173" y="1283055"/>
            <a:ext cx="13811098" cy="1843430"/>
          </a:xfrm>
          <a:prstGeom prst="rect">
            <a:avLst/>
          </a:prstGeom>
          <a:solidFill>
            <a:srgbClr val="D9E2EC">
              <a:alpha val="60000"/>
            </a:srgbClr>
          </a:solidFill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9FED7820-1A8B-DF61-0AEE-7465DEF1684C}"/>
              </a:ext>
            </a:extLst>
          </p:cNvPr>
          <p:cNvSpPr/>
          <p:nvPr/>
        </p:nvSpPr>
        <p:spPr>
          <a:xfrm>
            <a:off x="672998" y="1487880"/>
            <a:ext cx="702259" cy="702259"/>
          </a:xfrm>
          <a:prstGeom prst="ellipse">
            <a:avLst/>
          </a:prstGeom>
          <a:solidFill>
            <a:srgbClr val="F5A623">
              <a:alpha val="15000"/>
            </a:srgbClr>
          </a:solidFill>
          <a:ln w="12700">
            <a:solidFill>
              <a:srgbClr val="F5A623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8548B8A-CB60-EC83-E18A-3BF653FF5FE4}"/>
              </a:ext>
            </a:extLst>
          </p:cNvPr>
          <p:cNvGrpSpPr/>
          <p:nvPr/>
        </p:nvGrpSpPr>
        <p:grpSpPr>
          <a:xfrm>
            <a:off x="409651" y="1224533"/>
            <a:ext cx="13811098" cy="1843430"/>
            <a:chOff x="409651" y="1224533"/>
            <a:chExt cx="13811098" cy="1843430"/>
          </a:xfrm>
        </p:grpSpPr>
        <p:sp>
          <p:nvSpPr>
            <p:cNvPr id="5" name="Shape 3">
              <a:extLst>
                <a:ext uri="{FF2B5EF4-FFF2-40B4-BE49-F238E27FC236}">
                  <a16:creationId xmlns:a16="http://schemas.microsoft.com/office/drawing/2014/main" id="{9FD0D030-A8AC-B747-714A-70ED59822507}"/>
                </a:ext>
              </a:extLst>
            </p:cNvPr>
            <p:cNvSpPr/>
            <p:nvPr/>
          </p:nvSpPr>
          <p:spPr>
            <a:xfrm>
              <a:off x="409651" y="1224533"/>
              <a:ext cx="13811098" cy="184343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8EDF3"/>
              </a:solidFill>
              <a:prstDash val="solid"/>
            </a:ln>
          </p:spPr>
          <p:txBody>
            <a:bodyPr/>
            <a:lstStyle/>
            <a:p>
              <a:endParaRPr lang="en-US" sz="2880">
                <a:solidFill>
                  <a:srgbClr val="F0695C"/>
                </a:solidFill>
              </a:endParaRPr>
            </a:p>
          </p:txBody>
        </p:sp>
        <p:sp>
          <p:nvSpPr>
            <p:cNvPr id="6" name="Shape 4">
              <a:extLst>
                <a:ext uri="{FF2B5EF4-FFF2-40B4-BE49-F238E27FC236}">
                  <a16:creationId xmlns:a16="http://schemas.microsoft.com/office/drawing/2014/main" id="{3D82AEDC-FBF0-040C-69C7-968A19989716}"/>
                </a:ext>
              </a:extLst>
            </p:cNvPr>
            <p:cNvSpPr/>
            <p:nvPr/>
          </p:nvSpPr>
          <p:spPr>
            <a:xfrm>
              <a:off x="409651" y="1224533"/>
              <a:ext cx="87782" cy="1843430"/>
            </a:xfrm>
            <a:prstGeom prst="rect">
              <a:avLst/>
            </a:prstGeom>
            <a:solidFill>
              <a:srgbClr val="F0695C"/>
            </a:solidFill>
            <a:ln w="12700">
              <a:solidFill>
                <a:srgbClr val="F5A623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262150B4-FBD1-AB48-7582-FF90AAC4E252}"/>
                </a:ext>
              </a:extLst>
            </p:cNvPr>
            <p:cNvSpPr/>
            <p:nvPr/>
          </p:nvSpPr>
          <p:spPr>
            <a:xfrm>
              <a:off x="672998" y="1487880"/>
              <a:ext cx="702259" cy="702259"/>
            </a:xfrm>
            <a:prstGeom prst="rect">
              <a:avLst/>
            </a:prstGeom>
            <a:solidFill>
              <a:srgbClr val="F0695C"/>
            </a:solidFill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880" dirty="0"/>
                <a:t>⚠️</a:t>
              </a:r>
            </a:p>
          </p:txBody>
        </p:sp>
        <p:sp>
          <p:nvSpPr>
            <p:cNvPr id="9" name="Text 7">
              <a:extLst>
                <a:ext uri="{FF2B5EF4-FFF2-40B4-BE49-F238E27FC236}">
                  <a16:creationId xmlns:a16="http://schemas.microsoft.com/office/drawing/2014/main" id="{88F389C8-AE77-C008-A34C-7EAAE6F81FF3}"/>
                </a:ext>
              </a:extLst>
            </p:cNvPr>
            <p:cNvSpPr/>
            <p:nvPr/>
          </p:nvSpPr>
          <p:spPr>
            <a:xfrm>
              <a:off x="1521562" y="1256004"/>
              <a:ext cx="12552883" cy="64373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2800" dirty="0">
                  <a:solidFill>
                    <a:srgbClr val="F0695C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$50 USD De-Minimis</a:t>
              </a:r>
              <a:endParaRPr lang="en-US" sz="2800" dirty="0">
                <a:solidFill>
                  <a:srgbClr val="F0695C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10" name="Text 8">
              <a:extLst>
                <a:ext uri="{FF2B5EF4-FFF2-40B4-BE49-F238E27FC236}">
                  <a16:creationId xmlns:a16="http://schemas.microsoft.com/office/drawing/2014/main" id="{43FE2291-B583-8BAC-55F2-2B13BB78A25B}"/>
                </a:ext>
              </a:extLst>
            </p:cNvPr>
            <p:cNvSpPr/>
            <p:nvPr/>
          </p:nvSpPr>
          <p:spPr>
            <a:xfrm>
              <a:off x="1550822" y="1844567"/>
              <a:ext cx="12552883" cy="1100794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>
                <a:lnSpc>
                  <a:spcPct val="125000"/>
                </a:lnSpc>
              </a:pPr>
              <a:r>
                <a:rPr lang="en-US" sz="2400" dirty="0">
                  <a:solidFill>
                    <a:srgbClr val="3D043D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$50 USD de-minimis isn’t a true exemption. It only cancels import duty if you buy from a compliant platform. ICMS still applies on all shipments and is unavoidable</a:t>
              </a:r>
              <a:r>
                <a:rPr lang="en-US" sz="2000" dirty="0">
                  <a:solidFill>
                    <a:srgbClr val="3D043D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.</a:t>
              </a:r>
            </a:p>
          </p:txBody>
        </p:sp>
      </p:grpSp>
      <p:sp>
        <p:nvSpPr>
          <p:cNvPr id="11" name="Shape 9">
            <a:extLst>
              <a:ext uri="{FF2B5EF4-FFF2-40B4-BE49-F238E27FC236}">
                <a16:creationId xmlns:a16="http://schemas.microsoft.com/office/drawing/2014/main" id="{67015361-3B5F-8115-C76B-EAF1E5757B85}"/>
              </a:ext>
            </a:extLst>
          </p:cNvPr>
          <p:cNvSpPr/>
          <p:nvPr/>
        </p:nvSpPr>
        <p:spPr>
          <a:xfrm>
            <a:off x="468173" y="3345941"/>
            <a:ext cx="13811098" cy="1989734"/>
          </a:xfrm>
          <a:prstGeom prst="rect">
            <a:avLst/>
          </a:prstGeom>
          <a:solidFill>
            <a:srgbClr val="D9E2EC">
              <a:alpha val="60000"/>
            </a:srgbClr>
          </a:solidFill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1BC1946A-2C1B-7C75-320D-8AED2986F19F}"/>
              </a:ext>
            </a:extLst>
          </p:cNvPr>
          <p:cNvSpPr/>
          <p:nvPr/>
        </p:nvSpPr>
        <p:spPr>
          <a:xfrm>
            <a:off x="672998" y="3550767"/>
            <a:ext cx="702259" cy="702259"/>
          </a:xfrm>
          <a:prstGeom prst="ellipse">
            <a:avLst/>
          </a:prstGeom>
          <a:solidFill>
            <a:srgbClr val="0F8A7C">
              <a:alpha val="15000"/>
            </a:srgbClr>
          </a:solidFill>
          <a:ln w="12700">
            <a:solidFill>
              <a:srgbClr val="0F8A7C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31BFC777-3436-6F7E-7D0E-7A66791430CD}"/>
              </a:ext>
            </a:extLst>
          </p:cNvPr>
          <p:cNvSpPr/>
          <p:nvPr/>
        </p:nvSpPr>
        <p:spPr>
          <a:xfrm>
            <a:off x="468173" y="5555131"/>
            <a:ext cx="13811098" cy="2018995"/>
          </a:xfrm>
          <a:prstGeom prst="rect">
            <a:avLst/>
          </a:prstGeom>
          <a:solidFill>
            <a:srgbClr val="D9E2EC">
              <a:alpha val="60000"/>
            </a:srgbClr>
          </a:solidFill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2D0A2466-5C84-5213-D50D-36E73BBD3BDC}"/>
              </a:ext>
            </a:extLst>
          </p:cNvPr>
          <p:cNvSpPr/>
          <p:nvPr/>
        </p:nvSpPr>
        <p:spPr>
          <a:xfrm>
            <a:off x="672998" y="5688461"/>
            <a:ext cx="702259" cy="702259"/>
          </a:xfrm>
          <a:prstGeom prst="ellipse">
            <a:avLst/>
          </a:prstGeom>
          <a:solidFill>
            <a:srgbClr val="1B3558">
              <a:alpha val="15000"/>
            </a:srgbClr>
          </a:solidFill>
          <a:ln w="12700">
            <a:solidFill>
              <a:srgbClr val="1B3558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BD462B2-94E2-510B-D935-F0E6A471BC21}"/>
              </a:ext>
            </a:extLst>
          </p:cNvPr>
          <p:cNvGrpSpPr/>
          <p:nvPr/>
        </p:nvGrpSpPr>
        <p:grpSpPr>
          <a:xfrm>
            <a:off x="409651" y="3287419"/>
            <a:ext cx="13811098" cy="2071166"/>
            <a:chOff x="409651" y="3287419"/>
            <a:chExt cx="13811098" cy="2071166"/>
          </a:xfrm>
        </p:grpSpPr>
        <p:sp>
          <p:nvSpPr>
            <p:cNvPr id="12" name="Shape 10">
              <a:extLst>
                <a:ext uri="{FF2B5EF4-FFF2-40B4-BE49-F238E27FC236}">
                  <a16:creationId xmlns:a16="http://schemas.microsoft.com/office/drawing/2014/main" id="{CDF682C4-4F47-81A4-F423-7DCBE1026C81}"/>
                </a:ext>
              </a:extLst>
            </p:cNvPr>
            <p:cNvSpPr/>
            <p:nvPr/>
          </p:nvSpPr>
          <p:spPr>
            <a:xfrm>
              <a:off x="409651" y="3287419"/>
              <a:ext cx="13811098" cy="198973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8EDF3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13" name="Shape 11">
              <a:extLst>
                <a:ext uri="{FF2B5EF4-FFF2-40B4-BE49-F238E27FC236}">
                  <a16:creationId xmlns:a16="http://schemas.microsoft.com/office/drawing/2014/main" id="{00DB849A-6257-3629-D539-F3F734030763}"/>
                </a:ext>
              </a:extLst>
            </p:cNvPr>
            <p:cNvSpPr/>
            <p:nvPr/>
          </p:nvSpPr>
          <p:spPr>
            <a:xfrm>
              <a:off x="409651" y="3287419"/>
              <a:ext cx="87782" cy="1989734"/>
            </a:xfrm>
            <a:prstGeom prst="rect">
              <a:avLst/>
            </a:prstGeom>
            <a:solidFill>
              <a:srgbClr val="0F8A7C"/>
            </a:solidFill>
            <a:ln w="12700">
              <a:solidFill>
                <a:srgbClr val="0F8A7C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15" name="Text 13">
              <a:extLst>
                <a:ext uri="{FF2B5EF4-FFF2-40B4-BE49-F238E27FC236}">
                  <a16:creationId xmlns:a16="http://schemas.microsoft.com/office/drawing/2014/main" id="{4567B648-8998-B4F3-EC1F-40223C1FDC6B}"/>
                </a:ext>
              </a:extLst>
            </p:cNvPr>
            <p:cNvSpPr/>
            <p:nvPr/>
          </p:nvSpPr>
          <p:spPr>
            <a:xfrm>
              <a:off x="672998" y="3550767"/>
              <a:ext cx="702259" cy="70225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880" dirty="0"/>
                <a:t>🏛️</a:t>
              </a:r>
            </a:p>
          </p:txBody>
        </p:sp>
        <p:sp>
          <p:nvSpPr>
            <p:cNvPr id="16" name="Text 14">
              <a:extLst>
                <a:ext uri="{FF2B5EF4-FFF2-40B4-BE49-F238E27FC236}">
                  <a16:creationId xmlns:a16="http://schemas.microsoft.com/office/drawing/2014/main" id="{2BADF022-1C69-C4C0-FF60-724EBFC5AC26}"/>
                </a:ext>
              </a:extLst>
            </p:cNvPr>
            <p:cNvSpPr/>
            <p:nvPr/>
          </p:nvSpPr>
          <p:spPr>
            <a:xfrm>
              <a:off x="1550821" y="3287419"/>
              <a:ext cx="12552883" cy="64373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2800" dirty="0">
                  <a:solidFill>
                    <a:srgbClr val="0F8A7C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ICMS - </a:t>
              </a:r>
              <a:r>
                <a:rPr lang="en-US" sz="2800" dirty="0" err="1">
                  <a:solidFill>
                    <a:srgbClr val="0F8A7C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Imposto</a:t>
              </a:r>
              <a:r>
                <a:rPr lang="en-US" sz="2800" dirty="0">
                  <a:solidFill>
                    <a:srgbClr val="0F8A7C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 sobre Circulação de Mercadorias e Serviços</a:t>
              </a:r>
              <a:endParaRPr lang="en-US" sz="2800" dirty="0">
                <a:latin typeface="Avenir Medium" panose="02000503020000020003" pitchFamily="2" charset="0"/>
              </a:endParaRPr>
            </a:p>
          </p:txBody>
        </p:sp>
        <p:sp>
          <p:nvSpPr>
            <p:cNvPr id="17" name="Text 15">
              <a:extLst>
                <a:ext uri="{FF2B5EF4-FFF2-40B4-BE49-F238E27FC236}">
                  <a16:creationId xmlns:a16="http://schemas.microsoft.com/office/drawing/2014/main" id="{7771F019-5398-7482-8B8D-E3F7DC0AE78B}"/>
                </a:ext>
              </a:extLst>
            </p:cNvPr>
            <p:cNvSpPr/>
            <p:nvPr/>
          </p:nvSpPr>
          <p:spPr>
            <a:xfrm>
              <a:off x="1552998" y="3855796"/>
              <a:ext cx="12609229" cy="1502789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>
                <a:lnSpc>
                  <a:spcPct val="125000"/>
                </a:lnSpc>
              </a:pPr>
              <a:r>
                <a:rPr lang="en-US" sz="2400" dirty="0">
                  <a:solidFill>
                    <a:srgbClr val="3D043D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ICMS is treated as a domestic consumption tax in Brazil. Even low-value imports are taxed, to protect local retailers. The “tax-free” perception is misleading as the $50 USD threshold only cancels federal import duty, not ICMS.</a:t>
              </a:r>
            </a:p>
            <a:p>
              <a:pPr>
                <a:lnSpc>
                  <a:spcPct val="125000"/>
                </a:lnSpc>
              </a:pPr>
              <a:endParaRPr lang="en-US" sz="28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EB7C293-9867-5666-4F26-EB3B389B3CF9}"/>
              </a:ext>
            </a:extLst>
          </p:cNvPr>
          <p:cNvGrpSpPr/>
          <p:nvPr/>
        </p:nvGrpSpPr>
        <p:grpSpPr>
          <a:xfrm>
            <a:off x="409651" y="5407033"/>
            <a:ext cx="13811098" cy="2515329"/>
            <a:chOff x="409651" y="5407033"/>
            <a:chExt cx="13811098" cy="2515329"/>
          </a:xfrm>
        </p:grpSpPr>
        <p:sp>
          <p:nvSpPr>
            <p:cNvPr id="19" name="Shape 17">
              <a:extLst>
                <a:ext uri="{FF2B5EF4-FFF2-40B4-BE49-F238E27FC236}">
                  <a16:creationId xmlns:a16="http://schemas.microsoft.com/office/drawing/2014/main" id="{24244C74-F2CC-82E9-7C03-FE9E78E021A6}"/>
                </a:ext>
              </a:extLst>
            </p:cNvPr>
            <p:cNvSpPr/>
            <p:nvPr/>
          </p:nvSpPr>
          <p:spPr>
            <a:xfrm>
              <a:off x="409651" y="5496610"/>
              <a:ext cx="13811098" cy="233617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8EDF3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20" name="Shape 18">
              <a:extLst>
                <a:ext uri="{FF2B5EF4-FFF2-40B4-BE49-F238E27FC236}">
                  <a16:creationId xmlns:a16="http://schemas.microsoft.com/office/drawing/2014/main" id="{73D9EB43-B6B9-E301-E061-9ACE895EF4C6}"/>
                </a:ext>
              </a:extLst>
            </p:cNvPr>
            <p:cNvSpPr/>
            <p:nvPr/>
          </p:nvSpPr>
          <p:spPr>
            <a:xfrm>
              <a:off x="409651" y="5496610"/>
              <a:ext cx="86696" cy="2336175"/>
            </a:xfrm>
            <a:prstGeom prst="rect">
              <a:avLst/>
            </a:prstGeom>
            <a:solidFill>
              <a:srgbClr val="3D043D"/>
            </a:solidFill>
            <a:ln w="12700">
              <a:solidFill>
                <a:srgbClr val="1B3558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22" name="Text 20">
              <a:extLst>
                <a:ext uri="{FF2B5EF4-FFF2-40B4-BE49-F238E27FC236}">
                  <a16:creationId xmlns:a16="http://schemas.microsoft.com/office/drawing/2014/main" id="{BD36C499-CE86-4F30-4BA5-8D3DD02E756F}"/>
                </a:ext>
              </a:extLst>
            </p:cNvPr>
            <p:cNvSpPr/>
            <p:nvPr/>
          </p:nvSpPr>
          <p:spPr>
            <a:xfrm>
              <a:off x="672998" y="5759957"/>
              <a:ext cx="702259" cy="70225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880" dirty="0"/>
                <a:t>✅</a:t>
              </a:r>
            </a:p>
          </p:txBody>
        </p:sp>
        <p:sp>
          <p:nvSpPr>
            <p:cNvPr id="23" name="Text 21">
              <a:extLst>
                <a:ext uri="{FF2B5EF4-FFF2-40B4-BE49-F238E27FC236}">
                  <a16:creationId xmlns:a16="http://schemas.microsoft.com/office/drawing/2014/main" id="{69BB281B-834C-CAA4-6259-45B5D3A83317}"/>
                </a:ext>
              </a:extLst>
            </p:cNvPr>
            <p:cNvSpPr/>
            <p:nvPr/>
          </p:nvSpPr>
          <p:spPr>
            <a:xfrm>
              <a:off x="1550821" y="5407033"/>
              <a:ext cx="12477558" cy="64373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2800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Remessa Conforme - Special Import Programme (Launched 2023)</a:t>
              </a:r>
              <a:endParaRPr lang="en-US" sz="2800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24" name="Text 22">
              <a:extLst>
                <a:ext uri="{FF2B5EF4-FFF2-40B4-BE49-F238E27FC236}">
                  <a16:creationId xmlns:a16="http://schemas.microsoft.com/office/drawing/2014/main" id="{A4EEA7E9-B982-9F61-1171-375BA2B34FC4}"/>
                </a:ext>
              </a:extLst>
            </p:cNvPr>
            <p:cNvSpPr/>
            <p:nvPr/>
          </p:nvSpPr>
          <p:spPr>
            <a:xfrm>
              <a:off x="1551908" y="5945871"/>
              <a:ext cx="12611407" cy="1976491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GB" sz="2400" dirty="0">
                  <a:solidFill>
                    <a:srgbClr val="3D043D"/>
                  </a:solidFill>
                  <a:latin typeface="Avenir Next" panose="020B0503020202020204" pitchFamily="34" charset="0"/>
                </a:rPr>
                <a:t>Cross-border e-commerce platforms (</a:t>
              </a:r>
              <a:r>
                <a:rPr lang="en-GB" sz="2400" dirty="0" err="1">
                  <a:solidFill>
                    <a:srgbClr val="3D043D"/>
                  </a:solidFill>
                  <a:latin typeface="Avenir Next" panose="020B0503020202020204" pitchFamily="34" charset="0"/>
                </a:rPr>
                <a:t>e.g</a:t>
              </a:r>
              <a:r>
                <a:rPr lang="en-GB" sz="2400" dirty="0">
                  <a:solidFill>
                    <a:srgbClr val="3D043D"/>
                  </a:solidFill>
                  <a:latin typeface="Avenir Next" panose="020B0503020202020204" pitchFamily="34" charset="0"/>
                </a:rPr>
                <a:t>: Shein, Shopee, </a:t>
              </a:r>
              <a:r>
                <a:rPr lang="en-GB" sz="2400" dirty="0" err="1">
                  <a:solidFill>
                    <a:srgbClr val="3D043D"/>
                  </a:solidFill>
                  <a:latin typeface="Avenir Next" panose="020B0503020202020204" pitchFamily="34" charset="0"/>
                </a:rPr>
                <a:t>Temu</a:t>
              </a:r>
              <a:r>
                <a:rPr lang="en-GB" sz="2400" dirty="0">
                  <a:solidFill>
                    <a:srgbClr val="3D043D"/>
                  </a:solidFill>
                  <a:latin typeface="Avenir Next" panose="020B0503020202020204" pitchFamily="34" charset="0"/>
                </a:rPr>
                <a:t>, Amazon) can join if they:</a:t>
              </a:r>
            </a:p>
            <a:p>
              <a:endParaRPr lang="en-GB" sz="800" dirty="0">
                <a:solidFill>
                  <a:srgbClr val="3D043D"/>
                </a:solidFill>
                <a:latin typeface="Avenir Next" panose="020B0503020202020204" pitchFamily="34" charset="0"/>
              </a:endParaRPr>
            </a:p>
            <a:p>
              <a:pPr marL="285750" lvl="1" indent="-285750">
                <a:buClr>
                  <a:schemeClr val="accent6"/>
                </a:buClr>
                <a:buFont typeface="Wingdings" pitchFamily="2" charset="2"/>
                <a:buChar char="ü"/>
              </a:pPr>
              <a:r>
                <a:rPr lang="en-GB" sz="2400" b="1" dirty="0">
                  <a:solidFill>
                    <a:srgbClr val="3D043D"/>
                  </a:solidFill>
                  <a:latin typeface="Avenir Next" panose="020B0503020202020204" pitchFamily="34" charset="0"/>
                </a:rPr>
                <a:t>Pre-register </a:t>
              </a:r>
              <a:r>
                <a:rPr lang="en-GB" sz="2400" dirty="0">
                  <a:solidFill>
                    <a:srgbClr val="3D043D"/>
                  </a:solidFill>
                  <a:latin typeface="Avenir Next" panose="020B0503020202020204" pitchFamily="34" charset="0"/>
                </a:rPr>
                <a:t>shipments with customs</a:t>
              </a:r>
            </a:p>
            <a:p>
              <a:pPr lvl="1">
                <a:buClr>
                  <a:schemeClr val="accent6"/>
                </a:buClr>
              </a:pPr>
              <a:endParaRPr lang="en-GB" sz="800" dirty="0">
                <a:solidFill>
                  <a:srgbClr val="3D043D"/>
                </a:solidFill>
                <a:latin typeface="Avenir Next" panose="020B0503020202020204" pitchFamily="34" charset="0"/>
              </a:endParaRPr>
            </a:p>
            <a:p>
              <a:pPr marL="285750" lvl="1" indent="-285750">
                <a:buClr>
                  <a:schemeClr val="accent6"/>
                </a:buClr>
                <a:buFont typeface="Wingdings" pitchFamily="2" charset="2"/>
                <a:buChar char="ü"/>
              </a:pPr>
              <a:r>
                <a:rPr lang="en-GB" sz="2400" b="1" dirty="0">
                  <a:solidFill>
                    <a:srgbClr val="3D043D"/>
                  </a:solidFill>
                  <a:latin typeface="Avenir Next" panose="020B0503020202020204" pitchFamily="34" charset="0"/>
                </a:rPr>
                <a:t>Provide</a:t>
              </a:r>
              <a:r>
                <a:rPr lang="en-GB" sz="2400" dirty="0">
                  <a:solidFill>
                    <a:srgbClr val="3D043D"/>
                  </a:solidFill>
                  <a:latin typeface="Avenir Next" panose="020B0503020202020204" pitchFamily="34" charset="0"/>
                </a:rPr>
                <a:t> full data electronically</a:t>
              </a:r>
            </a:p>
            <a:p>
              <a:pPr lvl="1">
                <a:buClr>
                  <a:schemeClr val="accent6"/>
                </a:buClr>
              </a:pPr>
              <a:endParaRPr lang="en-GB" sz="800" dirty="0">
                <a:solidFill>
                  <a:srgbClr val="3D043D"/>
                </a:solidFill>
                <a:latin typeface="Avenir Next" panose="020B0503020202020204" pitchFamily="34" charset="0"/>
              </a:endParaRPr>
            </a:p>
            <a:p>
              <a:pPr marL="285750" lvl="1" indent="-285750">
                <a:buClr>
                  <a:schemeClr val="accent6"/>
                </a:buClr>
                <a:buFont typeface="Wingdings" pitchFamily="2" charset="2"/>
                <a:buChar char="ü"/>
              </a:pPr>
              <a:r>
                <a:rPr lang="en-GB" sz="2400" b="1" dirty="0">
                  <a:solidFill>
                    <a:srgbClr val="3D043D"/>
                  </a:solidFill>
                  <a:latin typeface="Avenir Next" panose="020B0503020202020204" pitchFamily="34" charset="0"/>
                </a:rPr>
                <a:t>Collect</a:t>
              </a:r>
              <a:r>
                <a:rPr lang="en-GB" sz="2400" dirty="0">
                  <a:solidFill>
                    <a:srgbClr val="3D043D"/>
                  </a:solidFill>
                  <a:latin typeface="Avenir Next" panose="020B0503020202020204" pitchFamily="34" charset="0"/>
                </a:rPr>
                <a:t> Brazilian taxes at checkout</a:t>
              </a:r>
            </a:p>
          </p:txBody>
        </p:sp>
      </p:grpSp>
      <p:sp>
        <p:nvSpPr>
          <p:cNvPr id="2" name="Shape 1">
            <a:extLst>
              <a:ext uri="{FF2B5EF4-FFF2-40B4-BE49-F238E27FC236}">
                <a16:creationId xmlns:a16="http://schemas.microsoft.com/office/drawing/2014/main" id="{4B556AD6-758F-4124-986F-23B01B7CF482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68354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85216" y="0"/>
            <a:ext cx="13459968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🇧🇷  </a:t>
            </a:r>
            <a:r>
              <a:rPr lang="en-GB" sz="3600" dirty="0">
                <a:solidFill>
                  <a:srgbClr val="F0695C"/>
                </a:solidFill>
                <a:latin typeface="Avenir Book" panose="02000503020000020003" pitchFamily="2" charset="0"/>
              </a:rPr>
              <a:t>USD 50 de-minimis in Brazil isn’t a true exemption </a:t>
            </a:r>
            <a:endParaRPr lang="en-US" sz="3600" dirty="0">
              <a:solidFill>
                <a:srgbClr val="F0695C"/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608576" y="1367802"/>
            <a:ext cx="4681728" cy="950976"/>
          </a:xfrm>
          <a:prstGeom prst="rect">
            <a:avLst/>
          </a:prstGeom>
          <a:solidFill>
            <a:srgbClr val="0F8A7C"/>
          </a:solidFill>
          <a:ln w="12700">
            <a:solidFill>
              <a:srgbClr val="0F8A7C"/>
            </a:solidFill>
            <a:prstDash val="solid"/>
          </a:ln>
        </p:spPr>
        <p:txBody>
          <a:bodyPr/>
          <a:lstStyle/>
          <a:p>
            <a:endParaRPr lang="en-US" sz="2880">
              <a:latin typeface="Avenir Book" panose="02000503020000020003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608576" y="1367802"/>
            <a:ext cx="4681728" cy="5559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dirty="0">
                <a:solidFill>
                  <a:srgbClr val="FFFFFF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Remessa Conforme</a:t>
            </a:r>
            <a:endParaRPr lang="en-US" sz="2800" dirty="0">
              <a:latin typeface="Avenir Medium" panose="02000503020000020003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608576" y="1865236"/>
            <a:ext cx="4681728" cy="4535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dirty="0">
                <a:solidFill>
                  <a:srgbClr val="FFFFFF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Registered seller / platform</a:t>
            </a:r>
            <a:endParaRPr lang="en-US" dirty="0">
              <a:latin typeface="Avenir Book" panose="02000503020000020003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38912" y="2465082"/>
            <a:ext cx="3950208" cy="153619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 sz="3200" dirty="0">
              <a:latin typeface="Avenir Book" panose="02000503020000020003" pitchFamily="2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608576" y="2465082"/>
            <a:ext cx="4681728" cy="153619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 sz="2880">
              <a:latin typeface="Avenir Book" panose="02000503020000020003" pitchFamily="2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38912" y="2465082"/>
            <a:ext cx="3950208" cy="1536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8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&lt; $50 USD</a:t>
            </a:r>
            <a:endParaRPr lang="en-US" sz="2800" dirty="0">
              <a:solidFill>
                <a:srgbClr val="3D043D"/>
              </a:solidFill>
              <a:latin typeface="Avenir Book" panose="02000503020000020003" pitchFamily="2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608576" y="2582125"/>
            <a:ext cx="4681728" cy="141914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Import Duty: </a:t>
            </a:r>
            <a:r>
              <a:rPr lang="en-US" sz="2200" b="1" dirty="0">
                <a:solidFill>
                  <a:srgbClr val="0F8A7C"/>
                </a:solidFill>
                <a:latin typeface="Avenir Black" panose="02000503020000020003" pitchFamily="2" charset="0"/>
                <a:ea typeface="Calibri" pitchFamily="34" charset="-122"/>
                <a:cs typeface="Calibri" pitchFamily="34" charset="-120"/>
              </a:rPr>
              <a:t>0%</a:t>
            </a:r>
            <a:endParaRPr lang="en-US" sz="2200" b="1" dirty="0">
              <a:latin typeface="Avenir Black" panose="02000503020000020003" pitchFamily="2" charset="0"/>
            </a:endParaRPr>
          </a:p>
          <a:p>
            <a:pPr algn="ctr"/>
            <a:r>
              <a:rPr lang="en-US" sz="2200" b="1" dirty="0">
                <a:solidFill>
                  <a:srgbClr val="2D7C99"/>
                </a:solidFill>
                <a:latin typeface="Avenir Black" panose="02000503020000020003" pitchFamily="2" charset="0"/>
                <a:ea typeface="Calibri" pitchFamily="34" charset="-122"/>
                <a:cs typeface="Calibri" pitchFamily="34" charset="-120"/>
              </a:rPr>
              <a:t>ICMS: 17% flat</a:t>
            </a:r>
            <a:r>
              <a:rPr lang="en-US" sz="2200" b="1" dirty="0">
                <a:solidFill>
                  <a:srgbClr val="3D043D"/>
                </a:solidFill>
                <a:latin typeface="Avenir Black" panose="02000503020000020003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(collected upfront)</a:t>
            </a:r>
            <a:endParaRPr lang="en-US" sz="2200" dirty="0">
              <a:solidFill>
                <a:srgbClr val="3D043D"/>
              </a:solidFill>
              <a:latin typeface="Avenir Book" panose="02000503020000020003" pitchFamily="2" charset="0"/>
            </a:endParaRPr>
          </a:p>
          <a:p>
            <a:pPr algn="ctr"/>
            <a:r>
              <a:rPr lang="en-US" sz="2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Total tax: Low</a:t>
            </a:r>
            <a:r>
              <a:rPr lang="en-US" sz="2200" dirty="0">
                <a:solidFill>
                  <a:srgbClr val="2C3E50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>
                <a:solidFill>
                  <a:srgbClr val="0F8A7C"/>
                </a:solidFill>
                <a:latin typeface="Avenir Black" panose="02000503020000020003" pitchFamily="2" charset="0"/>
                <a:ea typeface="Calibri" pitchFamily="34" charset="-122"/>
                <a:cs typeface="Calibri" pitchFamily="34" charset="-120"/>
              </a:rPr>
              <a:t>(17%)</a:t>
            </a:r>
            <a:endParaRPr lang="en-US" sz="2200" b="1" dirty="0">
              <a:latin typeface="Avenir Black" panose="02000503020000020003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38912" y="4074426"/>
            <a:ext cx="3950208" cy="1536192"/>
          </a:xfrm>
          <a:prstGeom prst="rect">
            <a:avLst/>
          </a:prstGeom>
          <a:solidFill>
            <a:srgbClr val="F4F7FB"/>
          </a:solidFill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 sz="2800">
              <a:latin typeface="Avenir Book" panose="02000503020000020003" pitchFamily="2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4608576" y="4074426"/>
            <a:ext cx="4681728" cy="1536192"/>
          </a:xfrm>
          <a:prstGeom prst="rect">
            <a:avLst/>
          </a:prstGeom>
          <a:solidFill>
            <a:srgbClr val="F4F7FB"/>
          </a:solidFill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 sz="2880">
              <a:latin typeface="Avenir Book" panose="02000503020000020003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38912" y="4074426"/>
            <a:ext cx="3950208" cy="1536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8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&gt; $50 USD</a:t>
            </a:r>
            <a:endParaRPr lang="en-US" sz="2800" dirty="0">
              <a:solidFill>
                <a:srgbClr val="3D043D"/>
              </a:solidFill>
              <a:latin typeface="Avenir Book" panose="02000503020000020003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4608576" y="4191469"/>
            <a:ext cx="4681728" cy="141914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Import Duty: </a:t>
            </a:r>
            <a:r>
              <a:rPr lang="en-US" sz="2200" b="1" dirty="0">
                <a:solidFill>
                  <a:srgbClr val="2D7C99"/>
                </a:solidFill>
                <a:latin typeface="Avenir Black" panose="02000503020000020003" pitchFamily="2" charset="0"/>
                <a:ea typeface="Calibri" pitchFamily="34" charset="-122"/>
                <a:cs typeface="Calibri" pitchFamily="34" charset="-120"/>
              </a:rPr>
              <a:t>60%</a:t>
            </a:r>
            <a:endParaRPr lang="en-US" sz="2200" b="1" dirty="0">
              <a:solidFill>
                <a:srgbClr val="2D7C99"/>
              </a:solidFill>
              <a:latin typeface="Avenir Black" panose="02000503020000020003" pitchFamily="2" charset="0"/>
            </a:endParaRPr>
          </a:p>
          <a:p>
            <a:pPr algn="ctr"/>
            <a:r>
              <a:rPr lang="en-US" sz="2200" b="1" dirty="0">
                <a:solidFill>
                  <a:srgbClr val="2D7C99"/>
                </a:solidFill>
                <a:latin typeface="Avenir Black" panose="02000503020000020003" pitchFamily="2" charset="0"/>
                <a:ea typeface="Calibri" pitchFamily="34" charset="-122"/>
                <a:cs typeface="Calibri" pitchFamily="34" charset="-120"/>
              </a:rPr>
              <a:t>ICMS: 17%</a:t>
            </a:r>
            <a:r>
              <a:rPr lang="en-US" sz="2200" dirty="0">
                <a:solidFill>
                  <a:srgbClr val="2D7C99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flat (on CIF + duty)</a:t>
            </a:r>
            <a:endParaRPr lang="en-US" sz="2200" dirty="0">
              <a:solidFill>
                <a:srgbClr val="3D043D"/>
              </a:solidFill>
              <a:latin typeface="Avenir Book" panose="02000503020000020003" pitchFamily="2" charset="0"/>
            </a:endParaRPr>
          </a:p>
          <a:p>
            <a:pPr algn="ctr"/>
            <a:r>
              <a:rPr lang="en-US" sz="2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Total tax: High but </a:t>
            </a:r>
            <a:endParaRPr lang="en-US" sz="2200" dirty="0">
              <a:solidFill>
                <a:srgbClr val="3D043D"/>
              </a:solidFill>
              <a:latin typeface="Avenir Book" panose="02000503020000020003" pitchFamily="2" charset="0"/>
            </a:endParaRPr>
          </a:p>
          <a:p>
            <a:pPr algn="ctr"/>
            <a:r>
              <a:rPr lang="en-US" sz="2200" b="1" dirty="0">
                <a:solidFill>
                  <a:srgbClr val="0F8A7C"/>
                </a:solidFill>
                <a:latin typeface="Avenir Black" panose="02000503020000020003" pitchFamily="2" charset="0"/>
                <a:ea typeface="Calibri" pitchFamily="34" charset="-122"/>
                <a:cs typeface="Calibri" pitchFamily="34" charset="-120"/>
              </a:rPr>
              <a:t>capped &amp; predictable</a:t>
            </a:r>
            <a:endParaRPr lang="en-US" sz="2200" b="1" dirty="0">
              <a:latin typeface="Avenir Black" panose="02000503020000020003" pitchFamily="2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38912" y="5683770"/>
            <a:ext cx="3950208" cy="190195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 sz="2800">
              <a:latin typeface="Avenir Book" panose="02000503020000020003" pitchFamily="2" charset="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4608576" y="5683770"/>
            <a:ext cx="4681728" cy="1901952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  <p:txBody>
          <a:bodyPr/>
          <a:lstStyle/>
          <a:p>
            <a:endParaRPr lang="en-US" sz="2880">
              <a:latin typeface="Avenir Book" panose="02000503020000020003" pitchFamily="2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438912" y="5683770"/>
            <a:ext cx="3950208" cy="1901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800" dirty="0">
                <a:solidFill>
                  <a:srgbClr val="2D7C99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2800" dirty="0">
              <a:solidFill>
                <a:srgbClr val="2D7C99"/>
              </a:solidFill>
              <a:latin typeface="Avenir Book" panose="02000503020000020003" pitchFamily="2" charset="0"/>
            </a:endParaRPr>
          </a:p>
          <a:p>
            <a:pPr algn="ctr"/>
            <a:r>
              <a:rPr lang="en-US" sz="28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$40 USD parcel</a:t>
            </a:r>
            <a:endParaRPr lang="en-US" sz="2800" dirty="0">
              <a:solidFill>
                <a:srgbClr val="3D043D"/>
              </a:solidFill>
              <a:latin typeface="Avenir Book" panose="02000503020000020003" pitchFamily="2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4608576" y="5800813"/>
            <a:ext cx="4681728" cy="17849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Duty (0%): $0
ICMS (17%): $6.80</a:t>
            </a:r>
          </a:p>
          <a:p>
            <a:pPr algn="ctr"/>
            <a:r>
              <a:rPr lang="en-US" sz="2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
</a:t>
            </a:r>
            <a:r>
              <a:rPr lang="en-US" sz="2200" b="1" dirty="0">
                <a:solidFill>
                  <a:srgbClr val="2D7C99"/>
                </a:solidFill>
                <a:latin typeface="Avenir Black" panose="02000503020000020003" pitchFamily="2" charset="0"/>
                <a:ea typeface="Calibri" pitchFamily="34" charset="-122"/>
                <a:cs typeface="Calibri" pitchFamily="34" charset="-120"/>
              </a:rPr>
              <a:t>Total = USD 46.80</a:t>
            </a:r>
            <a:endParaRPr lang="en-US" sz="2200" b="1" dirty="0">
              <a:solidFill>
                <a:srgbClr val="2D7C99"/>
              </a:solidFill>
              <a:latin typeface="Avenir Black" panose="02000503020000020003" pitchFamily="2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AD0B993-6FD3-849B-EFCD-D6263D4F72D4}"/>
              </a:ext>
            </a:extLst>
          </p:cNvPr>
          <p:cNvGrpSpPr/>
          <p:nvPr/>
        </p:nvGrpSpPr>
        <p:grpSpPr>
          <a:xfrm>
            <a:off x="9509760" y="1367802"/>
            <a:ext cx="4681728" cy="6217920"/>
            <a:chOff x="9509760" y="1367802"/>
            <a:chExt cx="4681728" cy="6217920"/>
          </a:xfrm>
        </p:grpSpPr>
        <p:sp>
          <p:nvSpPr>
            <p:cNvPr id="7" name="Shape 5"/>
            <p:cNvSpPr/>
            <p:nvPr/>
          </p:nvSpPr>
          <p:spPr>
            <a:xfrm>
              <a:off x="9509760" y="1367802"/>
              <a:ext cx="4681728" cy="950976"/>
            </a:xfrm>
            <a:prstGeom prst="rect">
              <a:avLst/>
            </a:prstGeom>
            <a:solidFill>
              <a:srgbClr val="F0695C"/>
            </a:solidFill>
            <a:ln w="12700">
              <a:solidFill>
                <a:srgbClr val="C0392B"/>
              </a:solidFill>
              <a:prstDash val="solid"/>
            </a:ln>
          </p:spPr>
          <p:txBody>
            <a:bodyPr/>
            <a:lstStyle/>
            <a:p>
              <a:endParaRPr lang="en-US" sz="2880">
                <a:latin typeface="Avenir Book" panose="02000503020000020003" pitchFamily="2" charset="0"/>
              </a:endParaRPr>
            </a:p>
          </p:txBody>
        </p:sp>
        <p:sp>
          <p:nvSpPr>
            <p:cNvPr id="8" name="Text 6"/>
            <p:cNvSpPr/>
            <p:nvPr/>
          </p:nvSpPr>
          <p:spPr>
            <a:xfrm>
              <a:off x="9509760" y="1367802"/>
              <a:ext cx="4681728" cy="55595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800" dirty="0">
                  <a:solidFill>
                    <a:srgbClr val="FFFFFF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Non-Remessa</a:t>
              </a:r>
              <a:endParaRPr lang="en-US" sz="2800" dirty="0">
                <a:latin typeface="Avenir Medium" panose="02000503020000020003" pitchFamily="2" charset="0"/>
              </a:endParaRPr>
            </a:p>
          </p:txBody>
        </p:sp>
        <p:sp>
          <p:nvSpPr>
            <p:cNvPr id="9" name="Text 7"/>
            <p:cNvSpPr/>
            <p:nvPr/>
          </p:nvSpPr>
          <p:spPr>
            <a:xfrm>
              <a:off x="9509760" y="1865236"/>
              <a:ext cx="4681728" cy="45354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Unregistered seller / platform</a:t>
              </a:r>
              <a:endParaRPr lang="en-US" dirty="0">
                <a:latin typeface="Avenir Book" panose="02000503020000020003" pitchFamily="2" charset="0"/>
              </a:endParaRPr>
            </a:p>
          </p:txBody>
        </p:sp>
        <p:sp>
          <p:nvSpPr>
            <p:cNvPr id="12" name="Shape 10"/>
            <p:cNvSpPr/>
            <p:nvPr/>
          </p:nvSpPr>
          <p:spPr>
            <a:xfrm>
              <a:off x="9509760" y="2465082"/>
              <a:ext cx="4681728" cy="153619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2EC"/>
              </a:solidFill>
              <a:prstDash val="solid"/>
            </a:ln>
          </p:spPr>
          <p:txBody>
            <a:bodyPr/>
            <a:lstStyle/>
            <a:p>
              <a:endParaRPr lang="en-US" sz="2880">
                <a:latin typeface="Avenir Book" panose="02000503020000020003" pitchFamily="2" charset="0"/>
              </a:endParaRPr>
            </a:p>
          </p:txBody>
        </p:sp>
        <p:sp>
          <p:nvSpPr>
            <p:cNvPr id="15" name="Text 13"/>
            <p:cNvSpPr/>
            <p:nvPr/>
          </p:nvSpPr>
          <p:spPr>
            <a:xfrm>
              <a:off x="9509760" y="2582125"/>
              <a:ext cx="4681728" cy="141914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algn="ctr"/>
              <a:r>
                <a:rPr lang="en-US" sz="2200" dirty="0">
                  <a:solidFill>
                    <a:srgbClr val="3D043D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Import Duty: </a:t>
              </a:r>
              <a:r>
                <a:rPr lang="en-US" sz="2200" b="1" dirty="0">
                  <a:solidFill>
                    <a:srgbClr val="F0695C"/>
                  </a:solidFill>
                  <a:latin typeface="Avenir Black" panose="02000503020000020003" pitchFamily="2" charset="0"/>
                  <a:ea typeface="Calibri" pitchFamily="34" charset="-122"/>
                  <a:cs typeface="Calibri" pitchFamily="34" charset="-120"/>
                </a:rPr>
                <a:t>60%</a:t>
              </a:r>
              <a:endParaRPr lang="en-US" sz="2200" b="1" dirty="0">
                <a:solidFill>
                  <a:srgbClr val="F0695C"/>
                </a:solidFill>
                <a:latin typeface="Avenir Black" panose="02000503020000020003" pitchFamily="2" charset="0"/>
              </a:endParaRPr>
            </a:p>
            <a:p>
              <a:pPr algn="ctr"/>
              <a:r>
                <a:rPr lang="en-US" sz="2200" b="1" dirty="0">
                  <a:solidFill>
                    <a:srgbClr val="F0695C"/>
                  </a:solidFill>
                  <a:latin typeface="Avenir Black" panose="02000503020000020003" pitchFamily="2" charset="0"/>
                  <a:ea typeface="Calibri" pitchFamily="34" charset="-122"/>
                  <a:cs typeface="Calibri" pitchFamily="34" charset="-120"/>
                </a:rPr>
                <a:t>ICMS: State rate </a:t>
              </a:r>
              <a:r>
                <a:rPr lang="en-US" sz="2200" dirty="0">
                  <a:solidFill>
                    <a:srgbClr val="3D043D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(17–25%)</a:t>
              </a:r>
              <a:endParaRPr lang="en-US" sz="2200" dirty="0">
                <a:solidFill>
                  <a:srgbClr val="3D043D"/>
                </a:solidFill>
                <a:latin typeface="Avenir Book" panose="02000503020000020003" pitchFamily="2" charset="0"/>
              </a:endParaRPr>
            </a:p>
            <a:p>
              <a:pPr algn="ctr"/>
              <a:r>
                <a:rPr lang="en-US" sz="2200" dirty="0">
                  <a:solidFill>
                    <a:srgbClr val="3D043D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Total tax: Very high</a:t>
              </a:r>
              <a:r>
                <a:rPr lang="en-US" sz="2200" dirty="0">
                  <a:solidFill>
                    <a:srgbClr val="F0695C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sz="2200" b="1" dirty="0">
                  <a:solidFill>
                    <a:srgbClr val="F0695C"/>
                  </a:solidFill>
                  <a:latin typeface="Avenir Black" panose="02000503020000020003" pitchFamily="2" charset="0"/>
                  <a:ea typeface="Calibri" pitchFamily="34" charset="-122"/>
                  <a:cs typeface="Calibri" pitchFamily="34" charset="-120"/>
                </a:rPr>
                <a:t>(80–100%)</a:t>
              </a:r>
              <a:endParaRPr lang="en-US" sz="2200" b="1" dirty="0">
                <a:solidFill>
                  <a:srgbClr val="F0695C"/>
                </a:solidFill>
                <a:latin typeface="Avenir Black" panose="02000503020000020003" pitchFamily="2" charset="0"/>
              </a:endParaRPr>
            </a:p>
          </p:txBody>
        </p:sp>
        <p:sp>
          <p:nvSpPr>
            <p:cNvPr id="18" name="Shape 16"/>
            <p:cNvSpPr/>
            <p:nvPr/>
          </p:nvSpPr>
          <p:spPr>
            <a:xfrm>
              <a:off x="9509760" y="4074426"/>
              <a:ext cx="4681728" cy="1536192"/>
            </a:xfrm>
            <a:prstGeom prst="rect">
              <a:avLst/>
            </a:prstGeom>
            <a:solidFill>
              <a:srgbClr val="F4F7FB"/>
            </a:solidFill>
            <a:ln w="12700">
              <a:solidFill>
                <a:srgbClr val="D9E2EC"/>
              </a:solidFill>
              <a:prstDash val="solid"/>
            </a:ln>
          </p:spPr>
          <p:txBody>
            <a:bodyPr/>
            <a:lstStyle/>
            <a:p>
              <a:endParaRPr lang="en-US" sz="2880">
                <a:latin typeface="Avenir Book" panose="02000503020000020003" pitchFamily="2" charset="0"/>
              </a:endParaRPr>
            </a:p>
          </p:txBody>
        </p:sp>
        <p:sp>
          <p:nvSpPr>
            <p:cNvPr id="21" name="Text 19"/>
            <p:cNvSpPr/>
            <p:nvPr/>
          </p:nvSpPr>
          <p:spPr>
            <a:xfrm>
              <a:off x="9509760" y="4191469"/>
              <a:ext cx="4681728" cy="141914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algn="ctr"/>
              <a:r>
                <a:rPr lang="en-US" sz="2200" dirty="0">
                  <a:solidFill>
                    <a:srgbClr val="3D043D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Import Duty: </a:t>
              </a:r>
              <a:r>
                <a:rPr lang="en-US" sz="2200" b="1" dirty="0">
                  <a:solidFill>
                    <a:srgbClr val="F0695C"/>
                  </a:solidFill>
                  <a:latin typeface="Avenir Black" panose="02000503020000020003" pitchFamily="2" charset="0"/>
                  <a:ea typeface="Calibri" pitchFamily="34" charset="-122"/>
                  <a:cs typeface="Calibri" pitchFamily="34" charset="-120"/>
                </a:rPr>
                <a:t>60%</a:t>
              </a:r>
              <a:endParaRPr lang="en-US" sz="2200" b="1" dirty="0">
                <a:solidFill>
                  <a:srgbClr val="F0695C"/>
                </a:solidFill>
                <a:latin typeface="Avenir Black" panose="02000503020000020003" pitchFamily="2" charset="0"/>
              </a:endParaRPr>
            </a:p>
            <a:p>
              <a:pPr algn="ctr"/>
              <a:r>
                <a:rPr lang="en-US" sz="2200" b="1" dirty="0">
                  <a:solidFill>
                    <a:srgbClr val="F0695C"/>
                  </a:solidFill>
                  <a:latin typeface="Avenir Black" panose="02000503020000020003" pitchFamily="2" charset="0"/>
                  <a:ea typeface="Calibri" pitchFamily="34" charset="-122"/>
                  <a:cs typeface="Calibri" pitchFamily="34" charset="-120"/>
                </a:rPr>
                <a:t>ICMS: State rate </a:t>
              </a:r>
              <a:r>
                <a:rPr lang="en-US" sz="2200" dirty="0">
                  <a:solidFill>
                    <a:srgbClr val="3D043D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(17–25%)</a:t>
              </a:r>
              <a:endParaRPr lang="en-US" sz="2200" dirty="0">
                <a:solidFill>
                  <a:srgbClr val="3D043D"/>
                </a:solidFill>
                <a:latin typeface="Avenir Book" panose="02000503020000020003" pitchFamily="2" charset="0"/>
              </a:endParaRPr>
            </a:p>
            <a:p>
              <a:pPr algn="ctr"/>
              <a:r>
                <a:rPr lang="en-US" sz="2200" dirty="0">
                  <a:solidFill>
                    <a:srgbClr val="3D043D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Total tax: Very high, </a:t>
              </a:r>
              <a:endParaRPr lang="en-US" sz="2200" dirty="0">
                <a:solidFill>
                  <a:srgbClr val="3D043D"/>
                </a:solidFill>
                <a:latin typeface="Avenir Book" panose="02000503020000020003" pitchFamily="2" charset="0"/>
              </a:endParaRPr>
            </a:p>
            <a:p>
              <a:pPr algn="ctr"/>
              <a:r>
                <a:rPr lang="en-US" sz="2200" b="1" dirty="0">
                  <a:solidFill>
                    <a:srgbClr val="F0695C"/>
                  </a:solidFill>
                  <a:latin typeface="Avenir Black" panose="02000503020000020003" pitchFamily="2" charset="0"/>
                  <a:ea typeface="Calibri" pitchFamily="34" charset="-122"/>
                  <a:cs typeface="Calibri" pitchFamily="34" charset="-120"/>
                </a:rPr>
                <a:t>unpredictable</a:t>
              </a:r>
              <a:endParaRPr lang="en-US" sz="2200" b="1" dirty="0">
                <a:solidFill>
                  <a:srgbClr val="F0695C"/>
                </a:solidFill>
                <a:latin typeface="Avenir Black" panose="02000503020000020003" pitchFamily="2" charset="0"/>
              </a:endParaRPr>
            </a:p>
          </p:txBody>
        </p:sp>
        <p:sp>
          <p:nvSpPr>
            <p:cNvPr id="24" name="Shape 22"/>
            <p:cNvSpPr/>
            <p:nvPr/>
          </p:nvSpPr>
          <p:spPr>
            <a:xfrm>
              <a:off x="9509760" y="5683770"/>
              <a:ext cx="4681728" cy="190195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2EC"/>
              </a:solidFill>
              <a:prstDash val="solid"/>
            </a:ln>
          </p:spPr>
          <p:txBody>
            <a:bodyPr/>
            <a:lstStyle/>
            <a:p>
              <a:endParaRPr lang="en-US" sz="2880">
                <a:latin typeface="Avenir Book" panose="02000503020000020003" pitchFamily="2" charset="0"/>
              </a:endParaRPr>
            </a:p>
          </p:txBody>
        </p:sp>
        <p:sp>
          <p:nvSpPr>
            <p:cNvPr id="27" name="Text 25"/>
            <p:cNvSpPr/>
            <p:nvPr/>
          </p:nvSpPr>
          <p:spPr>
            <a:xfrm>
              <a:off x="9509760" y="5800813"/>
              <a:ext cx="4681728" cy="178490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algn="ctr"/>
              <a:r>
                <a:rPr lang="en-US" sz="2200" dirty="0">
                  <a:solidFill>
                    <a:srgbClr val="3D043D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Duty (60%): $24.00
ICMS (20% </a:t>
              </a:r>
              <a:r>
                <a:rPr lang="en-US" sz="2200" dirty="0" err="1">
                  <a:solidFill>
                    <a:srgbClr val="3D043D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eg.</a:t>
              </a:r>
              <a:r>
                <a:rPr lang="en-US" sz="2200" dirty="0">
                  <a:solidFill>
                    <a:srgbClr val="3D043D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): $12.80
</a:t>
              </a:r>
              <a:endParaRPr lang="en-US" sz="8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endParaRPr>
            </a:p>
            <a:p>
              <a:pPr algn="ctr"/>
              <a:r>
                <a:rPr lang="en-US" sz="2200" b="1" dirty="0">
                  <a:solidFill>
                    <a:srgbClr val="F0695C"/>
                  </a:solidFill>
                  <a:latin typeface="Avenir Black" panose="02000503020000020003" pitchFamily="2" charset="0"/>
                  <a:ea typeface="Calibri" pitchFamily="34" charset="-122"/>
                  <a:cs typeface="Calibri" pitchFamily="34" charset="-120"/>
                </a:rPr>
                <a:t>Total = USD 76.80  </a:t>
              </a:r>
            </a:p>
            <a:p>
              <a:pPr algn="ctr"/>
              <a:r>
                <a:rPr lang="en-US" dirty="0">
                  <a:solidFill>
                    <a:srgbClr val="3D043D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(+92% in tax)</a:t>
              </a:r>
              <a:endParaRPr lang="en-US" dirty="0">
                <a:solidFill>
                  <a:srgbClr val="3D043D"/>
                </a:solidFill>
                <a:latin typeface="Avenir Book" panose="02000503020000020003" pitchFamily="2" charset="0"/>
              </a:endParaRPr>
            </a:p>
          </p:txBody>
        </p:sp>
      </p:grpSp>
      <p:sp>
        <p:nvSpPr>
          <p:cNvPr id="28" name="Text 26"/>
          <p:cNvSpPr/>
          <p:nvPr/>
        </p:nvSpPr>
        <p:spPr>
          <a:xfrm>
            <a:off x="438912" y="7754112"/>
            <a:ext cx="13752576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7F8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ICMS applied on Non-Remessa parcels uses CIF value + import duty as the tax base. State ICMS rates vary 17–25%; 20% used as illustrative example.</a:t>
            </a:r>
            <a:endParaRPr lang="en-US" sz="1200" dirty="0"/>
          </a:p>
        </p:txBody>
      </p:sp>
      <p:sp>
        <p:nvSpPr>
          <p:cNvPr id="2" name="Shape 1">
            <a:extLst>
              <a:ext uri="{FF2B5EF4-FFF2-40B4-BE49-F238E27FC236}">
                <a16:creationId xmlns:a16="http://schemas.microsoft.com/office/drawing/2014/main" id="{BF005998-2037-2DCA-BE54-B54694DBC03D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46304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438912" y="4169664"/>
            <a:ext cx="3511296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560" kern="1200" dirty="0">
                <a:solidFill>
                  <a:srgbClr val="3D043D"/>
                </a:solidFill>
                <a:latin typeface="Avenir Light" panose="020B0402020203020204" pitchFamily="34" charset="77"/>
                <a:ea typeface="Avenir Book" pitchFamily="34" charset="-122"/>
                <a:cs typeface="Avenir Book" pitchFamily="34" charset="-120"/>
              </a:rPr>
              <a:t>Mandy Deakin-Snell</a:t>
            </a:r>
            <a:endParaRPr lang="en-US" sz="2560" kern="1200" dirty="0">
              <a:solidFill>
                <a:srgbClr val="3D043D"/>
              </a:solidFill>
              <a:latin typeface="Avenir Light" panose="020B0402020203020204" pitchFamily="34" charset="77"/>
            </a:endParaRPr>
          </a:p>
        </p:txBody>
      </p:sp>
      <p:sp>
        <p:nvSpPr>
          <p:cNvPr id="7" name="Text 5"/>
          <p:cNvSpPr/>
          <p:nvPr/>
        </p:nvSpPr>
        <p:spPr>
          <a:xfrm>
            <a:off x="219456" y="4788304"/>
            <a:ext cx="3950208" cy="468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1920" i="1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Founder &amp; CEO MDS Alignment</a:t>
            </a:r>
            <a:endParaRPr lang="en-US" sz="192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438912" y="7680960"/>
            <a:ext cx="3511296" cy="3218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1200" kern="1200" dirty="0">
                <a:solidFill>
                  <a:srgbClr val="7A4A7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Copyright MDS Alignment LTD. 2026</a:t>
            </a:r>
            <a:endParaRPr lang="en-US" sz="12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389120" y="512064"/>
            <a:ext cx="58522" cy="7315200"/>
          </a:xfrm>
          <a:prstGeom prst="rect">
            <a:avLst/>
          </a:prstGeom>
          <a:solidFill>
            <a:srgbClr val="F0695D">
              <a:alpha val="45000"/>
            </a:srgbClr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754880" y="292608"/>
            <a:ext cx="9363456" cy="4681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1920" b="1" spc="112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BACKGROUND</a:t>
            </a:r>
            <a:endParaRPr lang="en-US" sz="192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754880" y="877824"/>
            <a:ext cx="9436608" cy="1609344"/>
          </a:xfrm>
          <a:prstGeom prst="rect">
            <a:avLst/>
          </a:prstGeom>
          <a:solidFill>
            <a:srgbClr val="421040"/>
          </a:solidFill>
          <a:ln w="12700">
            <a:solidFill>
              <a:srgbClr val="421040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754880" y="877824"/>
            <a:ext cx="80467" cy="1609344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4336" y="1404518"/>
            <a:ext cx="555955" cy="555955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5705856" y="1024128"/>
            <a:ext cx="8339328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463040" hangingPunct="1"/>
            <a:r>
              <a:rPr lang="en-US" sz="1920" b="1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C-Suite</a:t>
            </a:r>
            <a:endParaRPr lang="en-US" sz="192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5705856" y="1433779"/>
            <a:ext cx="83393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463040" hangingPunct="1"/>
            <a:r>
              <a:rPr lang="en-US" sz="16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International MD, GeoPost Group (La Poste)  ·  Operations Director, DPD UK</a:t>
            </a:r>
            <a:endParaRPr lang="en-US" sz="16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5707432" y="1869003"/>
            <a:ext cx="8339328" cy="468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463040" hangingPunct="1"/>
            <a:r>
              <a:rPr lang="en-US" sz="1440" i="1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Created International Divisions and Award-winning teams, working with Global eCommerce brands.</a:t>
            </a:r>
            <a:endParaRPr lang="en-US" sz="14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4754880" y="2604211"/>
            <a:ext cx="9436608" cy="1609344"/>
          </a:xfrm>
          <a:prstGeom prst="rect">
            <a:avLst/>
          </a:prstGeom>
          <a:solidFill>
            <a:srgbClr val="4A1548"/>
          </a:solidFill>
          <a:ln w="12700">
            <a:solidFill>
              <a:srgbClr val="4A1548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4754880" y="2604211"/>
            <a:ext cx="80467" cy="1609344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4336" y="3130906"/>
            <a:ext cx="555955" cy="555955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5705856" y="2750515"/>
            <a:ext cx="8339328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463040" hangingPunct="1"/>
            <a:r>
              <a:rPr lang="en-US" sz="1920" b="1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Founder</a:t>
            </a:r>
            <a:endParaRPr lang="en-US" sz="192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5705856" y="3160166"/>
            <a:ext cx="83393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463040" hangingPunct="1"/>
            <a:r>
              <a:rPr lang="en-US" sz="16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MDS Alignment  ·  Consulting  ·  Executive Coaching  ·  Aligned Leadership Training</a:t>
            </a:r>
            <a:endParaRPr lang="en-US" sz="16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18"/>
          <p:cNvSpPr/>
          <p:nvPr/>
        </p:nvSpPr>
        <p:spPr>
          <a:xfrm>
            <a:off x="5705856" y="3599078"/>
            <a:ext cx="8339328" cy="468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463040" hangingPunct="1"/>
            <a:r>
              <a:rPr lang="en-US" sz="1440" i="1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A business offering know-how and training in people development and logistics solutions.</a:t>
            </a:r>
            <a:endParaRPr lang="en-US" sz="14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Shape 19"/>
          <p:cNvSpPr/>
          <p:nvPr/>
        </p:nvSpPr>
        <p:spPr>
          <a:xfrm>
            <a:off x="4754880" y="4330598"/>
            <a:ext cx="9436608" cy="1609344"/>
          </a:xfrm>
          <a:prstGeom prst="rect">
            <a:avLst/>
          </a:prstGeom>
          <a:solidFill>
            <a:srgbClr val="421040"/>
          </a:solidFill>
          <a:ln w="12700">
            <a:solidFill>
              <a:srgbClr val="421040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Shape 20"/>
          <p:cNvSpPr/>
          <p:nvPr/>
        </p:nvSpPr>
        <p:spPr>
          <a:xfrm>
            <a:off x="4754880" y="4330598"/>
            <a:ext cx="80467" cy="1609344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4336" y="4857293"/>
            <a:ext cx="555955" cy="555955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5705856" y="4476903"/>
            <a:ext cx="8339328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463040" hangingPunct="1"/>
            <a:r>
              <a:rPr lang="en-US" sz="1920" b="1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Advisor </a:t>
            </a:r>
            <a:endParaRPr lang="en-US" sz="192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Text 22"/>
          <p:cNvSpPr/>
          <p:nvPr/>
        </p:nvSpPr>
        <p:spPr>
          <a:xfrm>
            <a:off x="5705856" y="4886554"/>
            <a:ext cx="83393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463040" hangingPunct="1"/>
            <a:r>
              <a:rPr lang="en-US" sz="16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ATEM Group  ·  NEX eCommerce  ·  Head of NeX Academy</a:t>
            </a:r>
            <a:endParaRPr lang="en-US" sz="16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3"/>
          <p:cNvSpPr/>
          <p:nvPr/>
        </p:nvSpPr>
        <p:spPr>
          <a:xfrm>
            <a:off x="5705856" y="5325466"/>
            <a:ext cx="8339328" cy="468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463040" hangingPunct="1"/>
            <a:r>
              <a:rPr lang="en-US" sz="1440" i="1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International operational efficiency and educating the next generation of supply chain leaders.</a:t>
            </a:r>
            <a:endParaRPr lang="en-US" sz="14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Shape 24"/>
          <p:cNvSpPr/>
          <p:nvPr/>
        </p:nvSpPr>
        <p:spPr>
          <a:xfrm>
            <a:off x="4754880" y="6056986"/>
            <a:ext cx="9436608" cy="1609344"/>
          </a:xfrm>
          <a:prstGeom prst="rect">
            <a:avLst/>
          </a:prstGeom>
          <a:solidFill>
            <a:srgbClr val="4A1548"/>
          </a:solidFill>
          <a:ln w="12700">
            <a:solidFill>
              <a:srgbClr val="4A1548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Shape 25"/>
          <p:cNvSpPr/>
          <p:nvPr/>
        </p:nvSpPr>
        <p:spPr>
          <a:xfrm>
            <a:off x="4754880" y="6056986"/>
            <a:ext cx="80467" cy="1609344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4336" y="6583680"/>
            <a:ext cx="555955" cy="555955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5705856" y="6203290"/>
            <a:ext cx="8339328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463040" hangingPunct="1"/>
            <a:r>
              <a:rPr lang="en-US" sz="1920" b="1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Speaker </a:t>
            </a:r>
            <a:endParaRPr lang="en-US" sz="192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Text 27"/>
          <p:cNvSpPr/>
          <p:nvPr/>
        </p:nvSpPr>
        <p:spPr>
          <a:xfrm>
            <a:off x="5705856" y="6612941"/>
            <a:ext cx="83393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463040" hangingPunct="1"/>
            <a:r>
              <a:rPr lang="en-US" sz="16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Keynote Speaker · Podcasts · Author · Volunteer Student Mentor</a:t>
            </a:r>
            <a:endParaRPr lang="en-US" sz="16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Text 28"/>
          <p:cNvSpPr/>
          <p:nvPr/>
        </p:nvSpPr>
        <p:spPr>
          <a:xfrm>
            <a:off x="5705856" y="7051853"/>
            <a:ext cx="8339328" cy="468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463040" hangingPunct="1"/>
            <a:r>
              <a:rPr lang="en-US" sz="1440" i="1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A passion for sharing knowledge and supporting the younger generation through times of change.</a:t>
            </a:r>
            <a:endParaRPr lang="en-US" sz="14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72BF3E08-1B54-C31C-7C1C-765BFC7FABA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8" r="32370"/>
          <a:stretch>
            <a:fillRect/>
          </a:stretch>
        </p:blipFill>
        <p:spPr>
          <a:xfrm>
            <a:off x="781377" y="1264204"/>
            <a:ext cx="2841565" cy="2795733"/>
          </a:xfrm>
          <a:prstGeom prst="rect">
            <a:avLst/>
          </a:prstGeom>
          <a:ln w="76200">
            <a:solidFill>
              <a:srgbClr val="F0695D"/>
            </a:solidFill>
          </a:ln>
        </p:spPr>
      </p:pic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00271C57-337B-F2AB-5111-4B2AE279EA17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1548329" y="5619251"/>
            <a:ext cx="1292462" cy="13129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13404-5AC5-DFEC-8E2B-7979C369E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A10AE358-758F-B1A0-3362-BDFE10267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9657" y="-203200"/>
            <a:ext cx="14949714" cy="9966476"/>
          </a:xfrm>
          <a:prstGeom prst="rect">
            <a:avLst/>
          </a:prstGeom>
        </p:spPr>
      </p:pic>
      <p:sp>
        <p:nvSpPr>
          <p:cNvPr id="266" name="Title 3">
            <a:extLst>
              <a:ext uri="{FF2B5EF4-FFF2-40B4-BE49-F238E27FC236}">
                <a16:creationId xmlns:a16="http://schemas.microsoft.com/office/drawing/2014/main" id="{6B81D255-DCAF-D88B-426B-FC77BC577778}"/>
              </a:ext>
            </a:extLst>
          </p:cNvPr>
          <p:cNvSpPr txBox="1"/>
          <p:nvPr/>
        </p:nvSpPr>
        <p:spPr>
          <a:xfrm>
            <a:off x="3576320" y="755160"/>
            <a:ext cx="11213736" cy="1483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6574" tIns="36574" rIns="36574" bIns="36574">
            <a:normAutofit/>
          </a:bodyPr>
          <a:lstStyle>
            <a:lvl1pPr defTabSz="1066555">
              <a:lnSpc>
                <a:spcPct val="90000"/>
              </a:lnSpc>
              <a:defRPr sz="3959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rPr lang="en-GB" sz="4800" dirty="0">
                <a:solidFill>
                  <a:srgbClr val="F2F2F1"/>
                </a:solidFill>
              </a:rPr>
              <a:t>IOSS &amp; EU Customs Changes in 2026</a:t>
            </a:r>
          </a:p>
          <a:p>
            <a:endParaRPr lang="en-GB" sz="4400" dirty="0">
              <a:solidFill>
                <a:srgbClr val="F2F2F1"/>
              </a:solidFill>
            </a:endParaRPr>
          </a:p>
          <a:p>
            <a:endParaRPr sz="4400" dirty="0">
              <a:solidFill>
                <a:srgbClr val="F2F2F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287721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09651"/>
            <a:ext cx="13167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800" spc="480" dirty="0">
                <a:solidFill>
                  <a:srgbClr val="F0695C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THE BIG CHANGE</a:t>
            </a:r>
            <a:endParaRPr lang="en-US" sz="2800" kern="1200" dirty="0">
              <a:solidFill>
                <a:srgbClr val="F0695C"/>
              </a:solidFill>
              <a:latin typeface="Avenir Book" panose="02000503020000020003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20" y="907085"/>
            <a:ext cx="13167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4000" kern="1200" dirty="0">
                <a:solidFill>
                  <a:srgbClr val="3D043D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1 July 2026: The €150 Duty-Free Threshold is Removed</a:t>
            </a:r>
            <a:endParaRPr lang="en-US" sz="40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12064" y="2267712"/>
            <a:ext cx="4242816" cy="555955"/>
          </a:xfrm>
          <a:prstGeom prst="rect">
            <a:avLst/>
          </a:prstGeom>
          <a:solidFill>
            <a:srgbClr val="2E7D9A"/>
          </a:solidFill>
          <a:ln w="12700">
            <a:solidFill>
              <a:srgbClr val="2E7D9A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512064" y="2267712"/>
            <a:ext cx="4242816" cy="5559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000" kern="1200" dirty="0">
                <a:solidFill>
                  <a:srgbClr val="FFFFFF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BEFORE 1 JULY 2026</a:t>
            </a:r>
            <a:endParaRPr lang="en-US" sz="2000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12064" y="2823667"/>
            <a:ext cx="4242816" cy="373075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4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16889" y="2999232"/>
            <a:ext cx="3833165" cy="3364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400" kern="1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Goods valued at €150 or less imported</a:t>
            </a:r>
            <a:r>
              <a:rPr lang="en-US" sz="2400" kern="1200" dirty="0">
                <a:solidFill>
                  <a:srgbClr val="3D043D"/>
                </a:solidFill>
                <a:latin typeface="Avenir Book" panose="02000503020000020003" pitchFamily="2" charset="0"/>
              </a:rPr>
              <a:t> </a:t>
            </a:r>
            <a:r>
              <a:rPr lang="en-US" sz="2400" kern="1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into the EU exempt from customs duty.</a:t>
            </a:r>
            <a:endParaRPr lang="en-US" sz="2400" kern="1200" dirty="0">
              <a:solidFill>
                <a:srgbClr val="3D043D"/>
              </a:solidFill>
              <a:latin typeface="Avenir Book" panose="02000503020000020003" pitchFamily="2" charset="0"/>
            </a:endParaRPr>
          </a:p>
          <a:p>
            <a:pPr algn="ctr" defTabSz="1463040" hangingPunct="1"/>
            <a:endParaRPr lang="en-US" sz="2400" kern="1200" dirty="0">
              <a:solidFill>
                <a:srgbClr val="3D043D"/>
              </a:solidFill>
              <a:latin typeface="Avenir Book" panose="02000503020000020003" pitchFamily="2" charset="0"/>
            </a:endParaRPr>
          </a:p>
          <a:p>
            <a:pPr algn="ctr" defTabSz="1463040" hangingPunct="1"/>
            <a:r>
              <a:rPr lang="en-US" sz="2400" kern="1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VAT still due, but no duty</a:t>
            </a:r>
            <a:r>
              <a:rPr lang="en-US" sz="1920" kern="1200" dirty="0">
                <a:solidFill>
                  <a:srgbClr val="3D043D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.</a:t>
            </a:r>
            <a:endParaRPr lang="en-US" sz="192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120640" y="2267712"/>
            <a:ext cx="4242816" cy="555955"/>
          </a:xfrm>
          <a:prstGeom prst="rect">
            <a:avLst/>
          </a:prstGeom>
          <a:solidFill>
            <a:srgbClr val="F0695C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120640" y="2267712"/>
            <a:ext cx="4242816" cy="5559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000" kern="1200" dirty="0">
                <a:solidFill>
                  <a:srgbClr val="FFFFFF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FROM 1 JULY 2026</a:t>
            </a:r>
            <a:endParaRPr lang="en-US" sz="2000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120640" y="2823667"/>
            <a:ext cx="4242816" cy="373075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4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325466" y="2999232"/>
            <a:ext cx="3833165" cy="3364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400" kern="1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The €150 duty-free threshold is removed.</a:t>
            </a:r>
            <a:endParaRPr lang="en-US" sz="2400" kern="1200" dirty="0">
              <a:solidFill>
                <a:srgbClr val="3D043D"/>
              </a:solidFill>
              <a:latin typeface="Avenir Book" panose="02000503020000020003" pitchFamily="2" charset="0"/>
            </a:endParaRPr>
          </a:p>
          <a:p>
            <a:pPr algn="ctr" defTabSz="1463040" hangingPunct="1"/>
            <a:endParaRPr lang="en-US" sz="2400" kern="1200" dirty="0">
              <a:solidFill>
                <a:srgbClr val="3D043D"/>
              </a:solidFill>
              <a:latin typeface="Avenir Book" panose="02000503020000020003" pitchFamily="2" charset="0"/>
            </a:endParaRPr>
          </a:p>
          <a:p>
            <a:pPr algn="ctr" defTabSz="1463040" hangingPunct="1"/>
            <a:r>
              <a:rPr lang="en-US" sz="2400" kern="1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Customs duty applies to all</a:t>
            </a:r>
            <a:endParaRPr lang="en-US" sz="2400" kern="1200" dirty="0">
              <a:solidFill>
                <a:srgbClr val="3D043D"/>
              </a:solidFill>
              <a:latin typeface="Avenir Book" panose="02000503020000020003" pitchFamily="2" charset="0"/>
            </a:endParaRPr>
          </a:p>
          <a:p>
            <a:pPr algn="ctr" defTabSz="1463040" hangingPunct="1"/>
            <a:r>
              <a:rPr lang="en-US" sz="2400" kern="1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low-value eCommerce parcels entering the EU.</a:t>
            </a:r>
            <a:endParaRPr lang="en-US" sz="2400" kern="1200" dirty="0">
              <a:solidFill>
                <a:srgbClr val="3D043D"/>
              </a:solidFill>
              <a:latin typeface="Avenir Book" panose="02000503020000020003" pitchFamily="2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9729216" y="2267712"/>
            <a:ext cx="4242816" cy="555955"/>
          </a:xfrm>
          <a:prstGeom prst="rect">
            <a:avLst/>
          </a:prstGeom>
          <a:solidFill>
            <a:srgbClr val="2C7A4B"/>
          </a:solidFill>
          <a:ln w="12700">
            <a:solidFill>
              <a:srgbClr val="2C7A4B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9729216" y="2267712"/>
            <a:ext cx="4242816" cy="5559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000" kern="1200" dirty="0">
                <a:solidFill>
                  <a:srgbClr val="FFFFFF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NO CHANGE in VAT</a:t>
            </a:r>
            <a:endParaRPr lang="en-US" sz="2000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9729216" y="2823667"/>
            <a:ext cx="4242816" cy="373075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4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9934042" y="2999232"/>
            <a:ext cx="3833165" cy="3364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400" kern="1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VAT has always applied to all EU imports</a:t>
            </a:r>
            <a:endParaRPr lang="en-US" sz="2400" kern="1200" dirty="0">
              <a:solidFill>
                <a:srgbClr val="3D043D"/>
              </a:solidFill>
              <a:latin typeface="Avenir Book" panose="02000503020000020003" pitchFamily="2" charset="0"/>
            </a:endParaRPr>
          </a:p>
          <a:p>
            <a:pPr algn="ctr" defTabSz="1463040" hangingPunct="1"/>
            <a:r>
              <a:rPr lang="en-US" sz="2400" kern="1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regardless of value </a:t>
            </a:r>
          </a:p>
          <a:p>
            <a:pPr algn="ctr" defTabSz="1463040" hangingPunct="1"/>
            <a:r>
              <a:rPr lang="en-US" sz="2400" kern="1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even a €1 parcel.</a:t>
            </a:r>
            <a:endParaRPr lang="en-US" sz="2400" kern="1200" dirty="0">
              <a:solidFill>
                <a:srgbClr val="3D043D"/>
              </a:solidFill>
              <a:latin typeface="Avenir Book" panose="02000503020000020003" pitchFamily="2" charset="0"/>
            </a:endParaRPr>
          </a:p>
          <a:p>
            <a:pPr algn="ctr" defTabSz="1463040" hangingPunct="1"/>
            <a:endParaRPr lang="en-US" sz="2400" kern="1200" dirty="0">
              <a:solidFill>
                <a:srgbClr val="3D043D"/>
              </a:solidFill>
              <a:latin typeface="Avenir Book" panose="02000503020000020003" pitchFamily="2" charset="0"/>
            </a:endParaRPr>
          </a:p>
          <a:p>
            <a:pPr algn="ctr" defTabSz="1463040" hangingPunct="1"/>
            <a:r>
              <a:rPr lang="en-US" sz="2400" kern="1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This hasn’t changed.</a:t>
            </a:r>
            <a:endParaRPr lang="en-US" sz="2400" kern="1200" dirty="0">
              <a:solidFill>
                <a:srgbClr val="3D043D"/>
              </a:solidFill>
              <a:latin typeface="Avenir Book" panose="02000503020000020003" pitchFamily="2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822E26B-5A0A-0BB3-21C6-8D3DEE19A845}"/>
              </a:ext>
            </a:extLst>
          </p:cNvPr>
          <p:cNvGrpSpPr/>
          <p:nvPr/>
        </p:nvGrpSpPr>
        <p:grpSpPr>
          <a:xfrm>
            <a:off x="512064" y="6803136"/>
            <a:ext cx="13459968" cy="950976"/>
            <a:chOff x="512064" y="6803136"/>
            <a:chExt cx="13459968" cy="950976"/>
          </a:xfrm>
        </p:grpSpPr>
        <p:sp>
          <p:nvSpPr>
            <p:cNvPr id="16" name="Shape 14"/>
            <p:cNvSpPr/>
            <p:nvPr/>
          </p:nvSpPr>
          <p:spPr>
            <a:xfrm>
              <a:off x="512064" y="6803136"/>
              <a:ext cx="13459968" cy="950976"/>
            </a:xfrm>
            <a:prstGeom prst="rect">
              <a:avLst/>
            </a:prstGeom>
            <a:solidFill>
              <a:srgbClr val="3D043D"/>
            </a:solidFill>
            <a:ln w="12700">
              <a:solidFill>
                <a:srgbClr val="0D1B3E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 dirty="0">
                <a:solidFill>
                  <a:prstClr val="black"/>
                </a:solidFill>
                <a:latin typeface="Avenir Book" panose="02000503020000020003" pitchFamily="2" charset="0"/>
              </a:endParaRPr>
            </a:p>
          </p:txBody>
        </p:sp>
        <p:sp>
          <p:nvSpPr>
            <p:cNvPr id="17" name="Text 15"/>
            <p:cNvSpPr/>
            <p:nvPr/>
          </p:nvSpPr>
          <p:spPr>
            <a:xfrm>
              <a:off x="804672" y="6832397"/>
              <a:ext cx="13167360" cy="87782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just" defTabSz="1463040" hangingPunct="1"/>
              <a:r>
                <a:rPr lang="en-US" sz="2000" kern="1200" dirty="0">
                  <a:solidFill>
                    <a:srgbClr val="FFFFFF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Key message: </a:t>
              </a:r>
              <a:r>
                <a:rPr lang="en-US" sz="2000" kern="1200" dirty="0">
                  <a:solidFill>
                    <a:srgbClr val="FFFFFF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The EU is moving away from a duty-free low-value parcel model to reduce unfair competition, </a:t>
              </a:r>
            </a:p>
            <a:p>
              <a:pPr algn="just" defTabSz="1463040" hangingPunct="1"/>
              <a:r>
                <a:rPr lang="en-US" sz="2000" kern="1200" dirty="0">
                  <a:solidFill>
                    <a:srgbClr val="FFFFFF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improve compliance and increase control over the high volume of imports from non-EU eCommerce sellers.</a:t>
              </a:r>
              <a:endParaRPr lang="en-US" sz="2000" kern="1200" dirty="0">
                <a:solidFill>
                  <a:prstClr val="black"/>
                </a:solidFill>
                <a:latin typeface="Avenir Book" panose="02000503020000020003" pitchFamily="2" charset="0"/>
              </a:endParaRPr>
            </a:p>
          </p:txBody>
        </p:sp>
      </p:grpSp>
      <p:sp>
        <p:nvSpPr>
          <p:cNvPr id="20" name="Shape 1">
            <a:extLst>
              <a:ext uri="{FF2B5EF4-FFF2-40B4-BE49-F238E27FC236}">
                <a16:creationId xmlns:a16="http://schemas.microsoft.com/office/drawing/2014/main" id="{2B234F7A-E42C-DA94-30B6-DE2122BF96F4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907085"/>
            <a:ext cx="131673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4000" kern="1200" dirty="0">
                <a:solidFill>
                  <a:srgbClr val="3D043D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VAT Applies to Every EU Import at the Destination Rate</a:t>
            </a:r>
            <a:endParaRPr lang="en-US" sz="40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804672" y="2004365"/>
            <a:ext cx="13167360" cy="7900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000" kern="1200" dirty="0">
                <a:solidFill>
                  <a:schemeClr val="bg1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There is no VAT exemption for low-value imports. VAT applies to ALL goods entering the EU; even a €1 parcel. This has not changed.</a:t>
            </a:r>
            <a:endParaRPr lang="en-US" sz="2000" kern="1200" dirty="0">
              <a:solidFill>
                <a:schemeClr val="bg1"/>
              </a:solidFill>
              <a:latin typeface="Avenir Medium" panose="02000503020000020003" pitchFamily="2" charset="0"/>
            </a:endParaRPr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11927"/>
              </p:ext>
            </p:extLst>
          </p:nvPr>
        </p:nvGraphicFramePr>
        <p:xfrm>
          <a:off x="512064" y="2055113"/>
          <a:ext cx="13606272" cy="4642673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22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5581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0" i="0" dirty="0">
                          <a:solidFill>
                            <a:srgbClr val="FFFFFF"/>
                          </a:solidFill>
                          <a:latin typeface="Avenir Medium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EU Member State</a:t>
                      </a:r>
                      <a:endParaRPr lang="en-US" sz="2400" b="0" i="0" dirty="0">
                        <a:latin typeface="Avenir Medium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69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0" i="0" dirty="0">
                          <a:solidFill>
                            <a:srgbClr val="FFFFFF"/>
                          </a:solidFill>
                          <a:latin typeface="Avenir Medium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Standard VAT Rate</a:t>
                      </a:r>
                      <a:endParaRPr lang="en-US" sz="2400" b="0" i="0" dirty="0">
                        <a:latin typeface="Avenir Medium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69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0" i="0" dirty="0">
                          <a:solidFill>
                            <a:srgbClr val="FFFFFF"/>
                          </a:solidFill>
                          <a:latin typeface="Avenir Medium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Applied to Imports?</a:t>
                      </a:r>
                      <a:endParaRPr lang="en-US" sz="2400" b="0" i="0" dirty="0">
                        <a:latin typeface="Avenir Medium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69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47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Germany</a:t>
                      </a:r>
                      <a:endParaRPr lang="en-US" sz="24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19%</a:t>
                      </a:r>
                      <a:endParaRPr lang="en-US" sz="24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1463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rgbClr val="3D043D"/>
                          </a:solidFill>
                          <a:latin typeface="Avenir Medium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Yes, as there is no VAT exemption </a:t>
                      </a:r>
                    </a:p>
                    <a:p>
                      <a:pPr marL="0" marR="0" lvl="0" indent="0" algn="ctr" defTabSz="1463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rgbClr val="3D043D"/>
                          </a:solidFill>
                          <a:latin typeface="Avenir Medium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for low-value imports. </a:t>
                      </a:r>
                    </a:p>
                    <a:p>
                      <a:pPr marL="0" marR="0" lvl="0" indent="0" algn="ctr" defTabSz="1463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kern="1200" dirty="0">
                        <a:solidFill>
                          <a:srgbClr val="3D043D"/>
                        </a:solidFill>
                        <a:latin typeface="Avenir Medium" panose="02000503020000020003" pitchFamily="2" charset="0"/>
                        <a:ea typeface="Calibri" pitchFamily="34" charset="-122"/>
                        <a:cs typeface="Calibri" pitchFamily="34" charset="-120"/>
                      </a:endParaRPr>
                    </a:p>
                    <a:p>
                      <a:pPr marL="0" marR="0" lvl="0" indent="0" algn="ctr" defTabSz="1463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rgbClr val="3D043D"/>
                          </a:solidFill>
                          <a:latin typeface="Avenir Medium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VAT applies to ALL goods entering the EU; </a:t>
                      </a:r>
                    </a:p>
                    <a:p>
                      <a:pPr marL="0" marR="0" lvl="0" indent="0" algn="ctr" defTabSz="1463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rgbClr val="3D043D"/>
                          </a:solidFill>
                          <a:latin typeface="Avenir Medium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even a €1 parcel. </a:t>
                      </a:r>
                      <a:r>
                        <a:rPr lang="en-US" sz="2400" kern="1200" dirty="0">
                          <a:solidFill>
                            <a:srgbClr val="F0695C"/>
                          </a:solidFill>
                          <a:latin typeface="Avenir Medium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This hasn’t changed.</a:t>
                      </a:r>
                      <a:endParaRPr lang="en-US" sz="2400" kern="1200" dirty="0">
                        <a:solidFill>
                          <a:srgbClr val="F0695C"/>
                        </a:solidFill>
                        <a:latin typeface="Avenir Medium" panose="02000503020000020003" pitchFamily="2" charset="0"/>
                      </a:endParaRPr>
                    </a:p>
                    <a:p>
                      <a:pPr marL="0" indent="0" algn="ctr">
                        <a:buNone/>
                      </a:pPr>
                      <a:endParaRPr lang="en-US" sz="2400" b="0" i="0" dirty="0"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47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Netherlands</a:t>
                      </a:r>
                      <a:endParaRPr lang="en-US" sz="24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21%</a:t>
                      </a:r>
                      <a:endParaRPr lang="en-US" sz="24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2400" b="0" i="0" dirty="0"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47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Ireland</a:t>
                      </a:r>
                      <a:endParaRPr lang="en-US" sz="24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23%</a:t>
                      </a:r>
                      <a:endParaRPr lang="en-US" sz="24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2400" b="0" i="0" dirty="0"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47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Denmark</a:t>
                      </a:r>
                      <a:endParaRPr lang="en-US" sz="24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25%</a:t>
                      </a:r>
                      <a:endParaRPr lang="en-US" sz="24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2400" b="0" i="0" dirty="0"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447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France</a:t>
                      </a:r>
                      <a:endParaRPr lang="en-US" sz="24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20%</a:t>
                      </a:r>
                      <a:endParaRPr lang="en-US" sz="24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2400" b="0" i="0" dirty="0"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447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Sweden</a:t>
                      </a:r>
                      <a:endParaRPr lang="en-US" sz="24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25%</a:t>
                      </a:r>
                      <a:endParaRPr lang="en-US" sz="24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2400" b="0" i="0" dirty="0"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512064" y="7511341"/>
            <a:ext cx="13606272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1520" i="1" kern="1200" dirty="0">
                <a:solidFill>
                  <a:srgbClr val="8FA3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VAT rates are set by each EU member state. Always verify the current rate for the destination country. Source: European Commission VAT Information.</a:t>
            </a:r>
            <a:endParaRPr lang="en-US" sz="152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1">
            <a:extLst>
              <a:ext uri="{FF2B5EF4-FFF2-40B4-BE49-F238E27FC236}">
                <a16:creationId xmlns:a16="http://schemas.microsoft.com/office/drawing/2014/main" id="{8D151753-13C6-4279-742F-4EB479170752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D783BCF1-DC0C-E9DB-5029-434219D5DB42}"/>
              </a:ext>
            </a:extLst>
          </p:cNvPr>
          <p:cNvSpPr/>
          <p:nvPr/>
        </p:nvSpPr>
        <p:spPr>
          <a:xfrm>
            <a:off x="731520" y="409651"/>
            <a:ext cx="13167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800" spc="480" dirty="0">
                <a:solidFill>
                  <a:srgbClr val="F0695C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VAT RATES</a:t>
            </a:r>
            <a:endParaRPr lang="en-US" sz="2800" kern="1200" dirty="0">
              <a:solidFill>
                <a:srgbClr val="F0695C"/>
              </a:solidFill>
              <a:latin typeface="Avenir Book" panose="02000503020000020003" pitchFamily="2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907085"/>
            <a:ext cx="131673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4000" kern="1200" dirty="0">
                <a:solidFill>
                  <a:srgbClr val="3D043D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Import One Stop: What it is and Why it Still Matters</a:t>
            </a:r>
            <a:endParaRPr lang="en-US" sz="40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12064" y="2048256"/>
            <a:ext cx="6437376" cy="5632704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4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12064" y="2048256"/>
            <a:ext cx="6437376" cy="555955"/>
          </a:xfrm>
          <a:prstGeom prst="rect">
            <a:avLst/>
          </a:prstGeom>
          <a:solidFill>
            <a:srgbClr val="0A7E8C"/>
          </a:solidFill>
          <a:ln w="12700">
            <a:solidFill>
              <a:srgbClr val="0A7E8C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512064" y="2048256"/>
            <a:ext cx="6437376" cy="5559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400" kern="1200" dirty="0">
                <a:solidFill>
                  <a:srgbClr val="FFFFFF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What is IOSS?</a:t>
            </a:r>
            <a:endParaRPr lang="en-US" sz="2400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804672" y="2779776"/>
            <a:ext cx="5852160" cy="4681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000" kern="1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IOSS is an EU registration scheme that allows overseas sellers and marketplaces to collect</a:t>
            </a:r>
          </a:p>
          <a:p>
            <a:pPr algn="ctr" defTabSz="1463040" hangingPunct="1"/>
            <a:r>
              <a:rPr lang="en-US" sz="2000" kern="1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VAT at checkout for goods sent to EU consumers up to a value of €150. 
Registration is in one EU member state only.</a:t>
            </a:r>
          </a:p>
          <a:p>
            <a:pPr algn="ctr" defTabSz="1463040" hangingPunct="1"/>
            <a:endParaRPr lang="en-US" sz="2000" kern="1200" dirty="0">
              <a:solidFill>
                <a:srgbClr val="3D043D"/>
              </a:solidFill>
              <a:latin typeface="Avenir Book" panose="02000503020000020003" pitchFamily="2" charset="0"/>
              <a:ea typeface="Calibri" pitchFamily="34" charset="-122"/>
              <a:cs typeface="Calibri" pitchFamily="34" charset="-120"/>
            </a:endParaRPr>
          </a:p>
          <a:p>
            <a:pPr algn="ctr" defTabSz="1463040" hangingPunct="1"/>
            <a:r>
              <a:rPr lang="en-US" sz="2000" kern="1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VAT is then declared and paid monthly through a single portal, covering all EU sales.
It remains optional but skipping it pushes the VAT cost and delay onto the consumer.</a:t>
            </a:r>
            <a:endParaRPr lang="en-US" sz="2000" kern="1200" dirty="0">
              <a:solidFill>
                <a:srgbClr val="3D043D"/>
              </a:solidFill>
              <a:latin typeface="Avenir Book" panose="02000503020000020003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512064" y="7607808"/>
            <a:ext cx="13606272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1520" i="1" kern="1200" dirty="0">
                <a:solidFill>
                  <a:srgbClr val="8FA3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IOSS only applies to goods up to €150. Above this, standard import procedures apply.</a:t>
            </a:r>
            <a:endParaRPr lang="en-US" sz="152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0">
            <a:extLst>
              <a:ext uri="{FF2B5EF4-FFF2-40B4-BE49-F238E27FC236}">
                <a16:creationId xmlns:a16="http://schemas.microsoft.com/office/drawing/2014/main" id="{0BACC4AC-C406-D33D-4D30-B0F70D323B12}"/>
              </a:ext>
            </a:extLst>
          </p:cNvPr>
          <p:cNvSpPr/>
          <p:nvPr/>
        </p:nvSpPr>
        <p:spPr>
          <a:xfrm>
            <a:off x="731520" y="409651"/>
            <a:ext cx="13167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800" spc="480" dirty="0">
                <a:solidFill>
                  <a:srgbClr val="F0695C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IOSS EXPLAINED</a:t>
            </a:r>
            <a:endParaRPr lang="en-US" sz="2800" kern="1200" dirty="0">
              <a:solidFill>
                <a:srgbClr val="F0695C"/>
              </a:solidFill>
              <a:latin typeface="Avenir Book" panose="02000503020000020003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FB11DD5-6A09-72D3-9332-9BA093CD5B8C}"/>
              </a:ext>
            </a:extLst>
          </p:cNvPr>
          <p:cNvGrpSpPr/>
          <p:nvPr/>
        </p:nvGrpSpPr>
        <p:grpSpPr>
          <a:xfrm>
            <a:off x="7294341" y="2031974"/>
            <a:ext cx="6823995" cy="5632704"/>
            <a:chOff x="7294341" y="2031974"/>
            <a:chExt cx="6823995" cy="5632704"/>
          </a:xfrm>
        </p:grpSpPr>
        <p:sp>
          <p:nvSpPr>
            <p:cNvPr id="8" name="Shape 6"/>
            <p:cNvSpPr/>
            <p:nvPr/>
          </p:nvSpPr>
          <p:spPr>
            <a:xfrm>
              <a:off x="7294341" y="2031974"/>
              <a:ext cx="6803136" cy="563270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0DCE4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Shape 7"/>
            <p:cNvSpPr/>
            <p:nvPr/>
          </p:nvSpPr>
          <p:spPr>
            <a:xfrm>
              <a:off x="7315200" y="2048256"/>
              <a:ext cx="6803136" cy="555955"/>
            </a:xfrm>
            <a:prstGeom prst="rect">
              <a:avLst/>
            </a:prstGeom>
            <a:solidFill>
              <a:srgbClr val="3D043D"/>
            </a:solidFill>
            <a:ln w="12700">
              <a:solidFill>
                <a:srgbClr val="0D1B3E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Text 8"/>
            <p:cNvSpPr/>
            <p:nvPr/>
          </p:nvSpPr>
          <p:spPr>
            <a:xfrm>
              <a:off x="7315200" y="2048256"/>
              <a:ext cx="6803136" cy="55595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2400" b="1" kern="120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Why IOSS Still Matters After July 2026</a:t>
              </a:r>
              <a:endParaRPr lang="en-US" sz="240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Text 10"/>
            <p:cNvSpPr/>
            <p:nvPr/>
          </p:nvSpPr>
          <p:spPr>
            <a:xfrm>
              <a:off x="7973568" y="2852928"/>
              <a:ext cx="5925312" cy="6583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1463040" hangingPunct="1"/>
              <a:r>
                <a:rPr lang="en-US" sz="1900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VAT is collected at checkout; no surprises at the door</a:t>
              </a:r>
              <a:endParaRPr lang="en-US" sz="1900" kern="1200" dirty="0">
                <a:solidFill>
                  <a:srgbClr val="3D043D"/>
                </a:solidFill>
                <a:latin typeface="Avenir Book" panose="02000503020000020003" pitchFamily="2" charset="0"/>
              </a:endParaRPr>
            </a:p>
          </p:txBody>
        </p:sp>
        <p:sp>
          <p:nvSpPr>
            <p:cNvPr id="14" name="Text 12"/>
            <p:cNvSpPr/>
            <p:nvPr/>
          </p:nvSpPr>
          <p:spPr>
            <a:xfrm>
              <a:off x="7973568" y="3613709"/>
              <a:ext cx="5925312" cy="6583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1463040" hangingPunct="1"/>
              <a:r>
                <a:rPr lang="en-US" sz="1900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Faster customs clearance for registered shipments</a:t>
              </a:r>
              <a:endParaRPr lang="en-US" sz="1900" kern="1200" dirty="0">
                <a:solidFill>
                  <a:srgbClr val="3D043D"/>
                </a:solidFill>
                <a:latin typeface="Avenir Book" panose="02000503020000020003" pitchFamily="2" charset="0"/>
              </a:endParaRPr>
            </a:p>
          </p:txBody>
        </p:sp>
        <p:sp>
          <p:nvSpPr>
            <p:cNvPr id="16" name="Text 14"/>
            <p:cNvSpPr/>
            <p:nvPr/>
          </p:nvSpPr>
          <p:spPr>
            <a:xfrm>
              <a:off x="7973568" y="4374490"/>
              <a:ext cx="5925312" cy="6583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1463040" hangingPunct="1"/>
              <a:r>
                <a:rPr lang="en-US" sz="1900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Fewer delivery delays and reduced parcel refusals</a:t>
              </a:r>
              <a:endParaRPr lang="en-US" sz="1900" kern="1200" dirty="0">
                <a:solidFill>
                  <a:srgbClr val="3D043D"/>
                </a:solidFill>
                <a:latin typeface="Avenir Book" panose="02000503020000020003" pitchFamily="2" charset="0"/>
              </a:endParaRPr>
            </a:p>
          </p:txBody>
        </p:sp>
        <p:sp>
          <p:nvSpPr>
            <p:cNvPr id="18" name="Text 16"/>
            <p:cNvSpPr/>
            <p:nvPr/>
          </p:nvSpPr>
          <p:spPr>
            <a:xfrm>
              <a:off x="7973568" y="5135270"/>
              <a:ext cx="5925312" cy="6583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1463040" hangingPunct="1"/>
              <a:r>
                <a:rPr lang="en-US" sz="1900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Simpler VAT reporting via a single monthly return</a:t>
              </a:r>
              <a:endParaRPr lang="en-US" sz="1900" kern="1200" dirty="0">
                <a:solidFill>
                  <a:srgbClr val="3D043D"/>
                </a:solidFill>
                <a:latin typeface="Avenir Book" panose="02000503020000020003" pitchFamily="2" charset="0"/>
              </a:endParaRPr>
            </a:p>
          </p:txBody>
        </p:sp>
        <p:sp>
          <p:nvSpPr>
            <p:cNvPr id="20" name="Text 18"/>
            <p:cNvSpPr/>
            <p:nvPr/>
          </p:nvSpPr>
          <p:spPr>
            <a:xfrm>
              <a:off x="7973568" y="5896051"/>
              <a:ext cx="5925312" cy="6583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1463040" hangingPunct="1"/>
              <a:r>
                <a:rPr lang="en-US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Better customer experience in cross-border eCommerce</a:t>
              </a:r>
              <a:endParaRPr lang="en-US" kern="1200" dirty="0">
                <a:solidFill>
                  <a:srgbClr val="3D043D"/>
                </a:solidFill>
                <a:latin typeface="Avenir Book" panose="02000503020000020003" pitchFamily="2" charset="0"/>
              </a:endParaRPr>
            </a:p>
          </p:txBody>
        </p:sp>
        <p:sp>
          <p:nvSpPr>
            <p:cNvPr id="22" name="Text 20"/>
            <p:cNvSpPr/>
            <p:nvPr/>
          </p:nvSpPr>
          <p:spPr>
            <a:xfrm>
              <a:off x="7973568" y="6656832"/>
              <a:ext cx="5925312" cy="6583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1463040" hangingPunct="1"/>
              <a:r>
                <a:rPr lang="en-US" sz="1900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Operational efficiency for logistics providers and marketplaces</a:t>
              </a:r>
              <a:endParaRPr lang="en-US" sz="1900" kern="1200" dirty="0">
                <a:solidFill>
                  <a:srgbClr val="3D043D"/>
                </a:solidFill>
                <a:latin typeface="Avenir Book" panose="02000503020000020003" pitchFamily="2" charset="0"/>
              </a:endParaRPr>
            </a:p>
          </p:txBody>
        </p:sp>
        <p:pic>
          <p:nvPicPr>
            <p:cNvPr id="26" name="Graphic 25" descr="Checkbox Ticked with solid fill">
              <a:extLst>
                <a:ext uri="{FF2B5EF4-FFF2-40B4-BE49-F238E27FC236}">
                  <a16:creationId xmlns:a16="http://schemas.microsoft.com/office/drawing/2014/main" id="{1226669C-7B73-0F84-8394-367DA9088F2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16899" y="5124297"/>
              <a:ext cx="669341" cy="669341"/>
            </a:xfrm>
            <a:prstGeom prst="rect">
              <a:avLst/>
            </a:prstGeom>
          </p:spPr>
        </p:pic>
        <p:pic>
          <p:nvPicPr>
            <p:cNvPr id="27" name="Graphic 26" descr="Checkbox Ticked with solid fill">
              <a:extLst>
                <a:ext uri="{FF2B5EF4-FFF2-40B4-BE49-F238E27FC236}">
                  <a16:creationId xmlns:a16="http://schemas.microsoft.com/office/drawing/2014/main" id="{7D6B6BF2-D9C6-E985-FA5E-8F618EC3E5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09844" y="3558844"/>
              <a:ext cx="669341" cy="669341"/>
            </a:xfrm>
            <a:prstGeom prst="rect">
              <a:avLst/>
            </a:prstGeom>
          </p:spPr>
        </p:pic>
        <p:pic>
          <p:nvPicPr>
            <p:cNvPr id="28" name="Graphic 27" descr="Checkbox Ticked with solid fill">
              <a:extLst>
                <a:ext uri="{FF2B5EF4-FFF2-40B4-BE49-F238E27FC236}">
                  <a16:creationId xmlns:a16="http://schemas.microsoft.com/office/drawing/2014/main" id="{444B3B45-9812-1297-64EE-0428248C99B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09714" y="4363516"/>
              <a:ext cx="669341" cy="669341"/>
            </a:xfrm>
            <a:prstGeom prst="rect">
              <a:avLst/>
            </a:prstGeom>
          </p:spPr>
        </p:pic>
        <p:pic>
          <p:nvPicPr>
            <p:cNvPr id="29" name="Graphic 28" descr="Checkbox Ticked with solid fill">
              <a:extLst>
                <a:ext uri="{FF2B5EF4-FFF2-40B4-BE49-F238E27FC236}">
                  <a16:creationId xmlns:a16="http://schemas.microsoft.com/office/drawing/2014/main" id="{95555CDA-24AB-6434-C27E-CB55ADF99E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16898" y="2827324"/>
              <a:ext cx="669341" cy="669341"/>
            </a:xfrm>
            <a:prstGeom prst="rect">
              <a:avLst/>
            </a:prstGeom>
          </p:spPr>
        </p:pic>
        <p:pic>
          <p:nvPicPr>
            <p:cNvPr id="30" name="Graphic 29" descr="Checkbox Ticked with solid fill">
              <a:extLst>
                <a:ext uri="{FF2B5EF4-FFF2-40B4-BE49-F238E27FC236}">
                  <a16:creationId xmlns:a16="http://schemas.microsoft.com/office/drawing/2014/main" id="{F20E9770-7CB2-8DE7-B5A6-C426296421D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22339" y="5864529"/>
              <a:ext cx="669341" cy="669341"/>
            </a:xfrm>
            <a:prstGeom prst="rect">
              <a:avLst/>
            </a:prstGeom>
          </p:spPr>
        </p:pic>
        <p:pic>
          <p:nvPicPr>
            <p:cNvPr id="31" name="Graphic 30" descr="Checkbox Ticked with solid fill">
              <a:extLst>
                <a:ext uri="{FF2B5EF4-FFF2-40B4-BE49-F238E27FC236}">
                  <a16:creationId xmlns:a16="http://schemas.microsoft.com/office/drawing/2014/main" id="{AB3004D6-CAFD-D9FA-CD2D-A754720F0CB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27778" y="6621086"/>
              <a:ext cx="669341" cy="669341"/>
            </a:xfrm>
            <a:prstGeom prst="rect">
              <a:avLst/>
            </a:prstGeom>
          </p:spPr>
        </p:pic>
      </p:grpSp>
      <p:sp>
        <p:nvSpPr>
          <p:cNvPr id="32" name="Shape 1">
            <a:extLst>
              <a:ext uri="{FF2B5EF4-FFF2-40B4-BE49-F238E27FC236}">
                <a16:creationId xmlns:a16="http://schemas.microsoft.com/office/drawing/2014/main" id="{9BBDD920-D094-6FAE-A82B-930853BC60D2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907085"/>
            <a:ext cx="131673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4000" kern="1200" dirty="0">
                <a:solidFill>
                  <a:srgbClr val="3D043D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How the New Rules Work in Practice – </a:t>
            </a:r>
            <a:r>
              <a:rPr lang="en-US" sz="4000" kern="1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Example Germany</a:t>
            </a:r>
            <a:endParaRPr lang="en-US" sz="4000" kern="1200" dirty="0">
              <a:solidFill>
                <a:srgbClr val="3D043D"/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12064" y="2048256"/>
            <a:ext cx="6437376" cy="643738"/>
          </a:xfrm>
          <a:prstGeom prst="rect">
            <a:avLst/>
          </a:prstGeom>
          <a:solidFill>
            <a:srgbClr val="0A7E8C"/>
          </a:solidFill>
          <a:ln w="12700">
            <a:solidFill>
              <a:srgbClr val="0A7E8C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512064" y="2048256"/>
            <a:ext cx="6437376" cy="643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000" kern="1200" dirty="0">
                <a:solidFill>
                  <a:srgbClr val="FFFFFF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Example 1: €20 Parcel From 1 July 2026</a:t>
            </a:r>
            <a:endParaRPr lang="en-US" sz="2000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151138"/>
              </p:ext>
            </p:extLst>
          </p:nvPr>
        </p:nvGraphicFramePr>
        <p:xfrm>
          <a:off x="512064" y="2691994"/>
          <a:ext cx="6437376" cy="3599076"/>
        </p:xfrm>
        <a:graphic>
          <a:graphicData uri="http://schemas.openxmlformats.org/drawingml/2006/table">
            <a:tbl>
              <a:tblPr/>
              <a:tblGrid>
                <a:gridCol w="2779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9489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chemeClr val="bg1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Charge</a:t>
                      </a:r>
                      <a:endParaRPr lang="en-US" sz="1900" b="0" i="0" dirty="0">
                        <a:solidFill>
                          <a:schemeClr val="bg1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04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chemeClr val="bg1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Detail</a:t>
                      </a:r>
                      <a:endParaRPr lang="en-US" sz="1900" b="0" i="0" dirty="0">
                        <a:solidFill>
                          <a:schemeClr val="bg1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04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9489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Goods value</a:t>
                      </a:r>
                      <a:endParaRPr lang="en-US" sz="19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€20</a:t>
                      </a:r>
                      <a:endParaRPr lang="en-US" sz="19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336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Customs duty</a:t>
                      </a:r>
                      <a:endParaRPr lang="en-US" sz="19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€3 fixed duty (per item category) </a:t>
                      </a: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336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VAT</a:t>
                      </a:r>
                      <a:endParaRPr lang="en-US" sz="19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@ 19% German VAT rate</a:t>
                      </a:r>
                      <a:endParaRPr lang="en-US" sz="19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336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Customer impact</a:t>
                      </a:r>
                      <a:endParaRPr lang="en-US" sz="19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rgbClr val="F0695C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Higher landed cost as 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rgbClr val="F0695C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no longer duty-free</a:t>
                      </a:r>
                      <a:endParaRPr lang="en-US" sz="1900" b="0" i="0" dirty="0">
                        <a:solidFill>
                          <a:srgbClr val="F0695C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8CC18A81-1C64-F387-8BF9-B2F602DD8266}"/>
              </a:ext>
            </a:extLst>
          </p:cNvPr>
          <p:cNvGrpSpPr/>
          <p:nvPr/>
        </p:nvGrpSpPr>
        <p:grpSpPr>
          <a:xfrm>
            <a:off x="512064" y="6437375"/>
            <a:ext cx="6437376" cy="1053389"/>
            <a:chOff x="512064" y="5954573"/>
            <a:chExt cx="6437376" cy="1053389"/>
          </a:xfrm>
        </p:grpSpPr>
        <p:sp>
          <p:nvSpPr>
            <p:cNvPr id="7" name="Shape 4"/>
            <p:cNvSpPr/>
            <p:nvPr/>
          </p:nvSpPr>
          <p:spPr>
            <a:xfrm>
              <a:off x="512064" y="5954573"/>
              <a:ext cx="6437376" cy="1053389"/>
            </a:xfrm>
            <a:prstGeom prst="rect">
              <a:avLst/>
            </a:prstGeom>
            <a:solidFill>
              <a:srgbClr val="F0695C"/>
            </a:solidFill>
            <a:ln w="12700">
              <a:solidFill>
                <a:srgbClr val="0A7E8C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" name="Text 5"/>
            <p:cNvSpPr/>
            <p:nvPr/>
          </p:nvSpPr>
          <p:spPr>
            <a:xfrm>
              <a:off x="731520" y="5998464"/>
              <a:ext cx="5998464" cy="96560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2000" kern="1200" dirty="0">
                  <a:solidFill>
                    <a:schemeClr val="bg1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This parcel now attracts BOTH VAT and customs duty. Low-value does not mean duty-free anymore.</a:t>
              </a:r>
              <a:endParaRPr lang="en-US" sz="2000" kern="1200" dirty="0">
                <a:solidFill>
                  <a:schemeClr val="bg1"/>
                </a:solidFill>
                <a:latin typeface="Avenir Book" panose="02000503020000020003" pitchFamily="2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8E39A24-58E8-D7A6-1AF4-AD2C85D2E956}"/>
              </a:ext>
            </a:extLst>
          </p:cNvPr>
          <p:cNvGrpSpPr/>
          <p:nvPr/>
        </p:nvGrpSpPr>
        <p:grpSpPr>
          <a:xfrm>
            <a:off x="7315200" y="2048256"/>
            <a:ext cx="6803136" cy="643738"/>
            <a:chOff x="7315200" y="2048256"/>
            <a:chExt cx="6803136" cy="643738"/>
          </a:xfrm>
        </p:grpSpPr>
        <p:sp>
          <p:nvSpPr>
            <p:cNvPr id="9" name="Shape 6"/>
            <p:cNvSpPr/>
            <p:nvPr/>
          </p:nvSpPr>
          <p:spPr>
            <a:xfrm>
              <a:off x="7315200" y="2048256"/>
              <a:ext cx="6803136" cy="643738"/>
            </a:xfrm>
            <a:prstGeom prst="rect">
              <a:avLst/>
            </a:prstGeom>
            <a:solidFill>
              <a:srgbClr val="3D043D"/>
            </a:solidFill>
            <a:ln w="12700">
              <a:solidFill>
                <a:srgbClr val="0D1B3E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Text 7"/>
            <p:cNvSpPr/>
            <p:nvPr/>
          </p:nvSpPr>
          <p:spPr>
            <a:xfrm>
              <a:off x="7534656" y="2048256"/>
              <a:ext cx="6364224" cy="64373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2000" b="1" kern="120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Example 2: €200 Parcel — Standard Imports Apply</a:t>
              </a:r>
              <a:endParaRPr lang="en-US" sz="200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aphicFrame>
        <p:nvGraphicFramePr>
          <p:cNvPr id="11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754104"/>
              </p:ext>
            </p:extLst>
          </p:nvPr>
        </p:nvGraphicFramePr>
        <p:xfrm>
          <a:off x="7315200" y="2691994"/>
          <a:ext cx="6803136" cy="3629545"/>
        </p:xfrm>
        <a:graphic>
          <a:graphicData uri="http://schemas.openxmlformats.org/drawingml/2006/table">
            <a:tbl>
              <a:tblPr/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7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495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rgbClr val="FFFFFF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Charge</a:t>
                      </a:r>
                      <a:endParaRPr lang="en-US" sz="1900" b="0" i="0" dirty="0"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7E8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rgbClr val="FFFFFF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Detail</a:t>
                      </a:r>
                      <a:endParaRPr lang="en-US" sz="1900" b="0" i="0" dirty="0"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7E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495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Goods value</a:t>
                      </a:r>
                      <a:endParaRPr lang="en-US" sz="19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€200</a:t>
                      </a:r>
                      <a:endParaRPr lang="en-US" sz="19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495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Customs duty</a:t>
                      </a:r>
                      <a:endParaRPr lang="en-US" sz="19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Amount based on product classification</a:t>
                      </a:r>
                      <a:endParaRPr lang="en-US" sz="19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495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VAT</a:t>
                      </a:r>
                      <a:endParaRPr lang="en-US" sz="19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@ 19% applied at the border</a:t>
                      </a:r>
                      <a:endParaRPr lang="en-US" sz="19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925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IOSS applies?</a:t>
                      </a:r>
                      <a:endParaRPr lang="en-US" sz="19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No.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en-US" sz="1900" b="0" i="0" dirty="0">
                          <a:solidFill>
                            <a:srgbClr val="3D043D"/>
                          </a:solidFill>
                          <a:latin typeface="Avenir Book" panose="02000503020000020003" pitchFamily="2" charset="0"/>
                          <a:ea typeface="Calibri" pitchFamily="34" charset="-122"/>
                          <a:cs typeface="Calibri" pitchFamily="34" charset="-120"/>
                        </a:rPr>
                        <a:t>IOSS applies for goods &lt;€150</a:t>
                      </a:r>
                      <a:endParaRPr lang="en-US" sz="1900" b="0" i="0" dirty="0">
                        <a:solidFill>
                          <a:srgbClr val="3D043D"/>
                        </a:solidFill>
                        <a:latin typeface="Avenir Book" panose="02000503020000020003" pitchFamily="2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EBDDDF28-3379-0590-7D99-EA618063FA16}"/>
              </a:ext>
            </a:extLst>
          </p:cNvPr>
          <p:cNvGrpSpPr/>
          <p:nvPr/>
        </p:nvGrpSpPr>
        <p:grpSpPr>
          <a:xfrm>
            <a:off x="7315200" y="6437374"/>
            <a:ext cx="6803136" cy="1053389"/>
            <a:chOff x="7315200" y="6437374"/>
            <a:chExt cx="6803136" cy="1053389"/>
          </a:xfrm>
        </p:grpSpPr>
        <p:sp>
          <p:nvSpPr>
            <p:cNvPr id="12" name="Shape 8"/>
            <p:cNvSpPr/>
            <p:nvPr/>
          </p:nvSpPr>
          <p:spPr>
            <a:xfrm>
              <a:off x="7315200" y="6437374"/>
              <a:ext cx="6803136" cy="1053389"/>
            </a:xfrm>
            <a:prstGeom prst="rect">
              <a:avLst/>
            </a:prstGeom>
            <a:solidFill>
              <a:srgbClr val="F0695C"/>
            </a:solidFill>
            <a:ln w="12700">
              <a:solidFill>
                <a:srgbClr val="0D1B3E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Text 9"/>
            <p:cNvSpPr/>
            <p:nvPr/>
          </p:nvSpPr>
          <p:spPr>
            <a:xfrm>
              <a:off x="7534656" y="6481265"/>
              <a:ext cx="6364224" cy="96560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2000" kern="1200" dirty="0">
                  <a:solidFill>
                    <a:schemeClr val="bg1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Above €150, standard import procedures apply. </a:t>
              </a:r>
            </a:p>
            <a:p>
              <a:pPr algn="ctr" defTabSz="1463040" hangingPunct="1"/>
              <a:r>
                <a:rPr lang="en-US" sz="2000" kern="1200" dirty="0">
                  <a:solidFill>
                    <a:schemeClr val="bg1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Both VAT &amp; duty collected at border, not at checkout.</a:t>
              </a:r>
              <a:endParaRPr lang="en-US" sz="2000" kern="1200" dirty="0">
                <a:solidFill>
                  <a:schemeClr val="bg1"/>
                </a:solidFill>
                <a:latin typeface="Avenir Book" panose="02000503020000020003" pitchFamily="2" charset="0"/>
              </a:endParaRPr>
            </a:p>
          </p:txBody>
        </p:sp>
      </p:grpSp>
      <p:sp>
        <p:nvSpPr>
          <p:cNvPr id="14" name="Text 10"/>
          <p:cNvSpPr/>
          <p:nvPr/>
        </p:nvSpPr>
        <p:spPr>
          <a:xfrm>
            <a:off x="512064" y="7637069"/>
            <a:ext cx="13606272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1520" i="1" kern="1200" dirty="0">
                <a:solidFill>
                  <a:srgbClr val="8FA3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 based on shipments to Germany at ~19% VAT. Actual duty depends on product classification (commodity code).</a:t>
            </a:r>
            <a:endParaRPr lang="en-US" sz="152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">
            <a:extLst>
              <a:ext uri="{FF2B5EF4-FFF2-40B4-BE49-F238E27FC236}">
                <a16:creationId xmlns:a16="http://schemas.microsoft.com/office/drawing/2014/main" id="{CE2E6EC5-5DC5-6BE7-D391-ABCAEFE2C955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6" name="Text 0">
            <a:extLst>
              <a:ext uri="{FF2B5EF4-FFF2-40B4-BE49-F238E27FC236}">
                <a16:creationId xmlns:a16="http://schemas.microsoft.com/office/drawing/2014/main" id="{39B959FA-8AF3-7151-687C-E7542CF4AB32}"/>
              </a:ext>
            </a:extLst>
          </p:cNvPr>
          <p:cNvSpPr/>
          <p:nvPr/>
        </p:nvSpPr>
        <p:spPr>
          <a:xfrm>
            <a:off x="731520" y="409651"/>
            <a:ext cx="13167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800" spc="480" dirty="0">
                <a:solidFill>
                  <a:srgbClr val="F0695C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PRACTICAL EXAMPLES</a:t>
            </a:r>
            <a:endParaRPr lang="en-US" sz="2800" kern="1200" dirty="0">
              <a:solidFill>
                <a:srgbClr val="F0695C"/>
              </a:solidFill>
              <a:latin typeface="Avenir Book" panose="02000503020000020003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0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585216" y="365760"/>
            <a:ext cx="13167360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4800" kern="1200" dirty="0">
                <a:solidFill>
                  <a:srgbClr val="FFFFFF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The EU Import Rule Simplified</a:t>
            </a:r>
            <a:endParaRPr lang="en-US" sz="4800" kern="1200" dirty="0">
              <a:solidFill>
                <a:prstClr val="black"/>
              </a:solidFill>
              <a:latin typeface="Avenir Book" panose="02000503020000020003" pitchFamily="2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E88DF15-E1A2-29A2-22DB-3AE7121A5CC8}"/>
              </a:ext>
            </a:extLst>
          </p:cNvPr>
          <p:cNvGrpSpPr/>
          <p:nvPr/>
        </p:nvGrpSpPr>
        <p:grpSpPr>
          <a:xfrm>
            <a:off x="585216" y="1621491"/>
            <a:ext cx="13240512" cy="1609344"/>
            <a:chOff x="585216" y="1448410"/>
            <a:chExt cx="13459968" cy="1609344"/>
          </a:xfrm>
        </p:grpSpPr>
        <p:sp>
          <p:nvSpPr>
            <p:cNvPr id="5" name="Shape 3"/>
            <p:cNvSpPr/>
            <p:nvPr/>
          </p:nvSpPr>
          <p:spPr>
            <a:xfrm>
              <a:off x="585216" y="1448410"/>
              <a:ext cx="13459968" cy="1609344"/>
            </a:xfrm>
            <a:prstGeom prst="rect">
              <a:avLst/>
            </a:prstGeom>
            <a:solidFill>
              <a:srgbClr val="F0695C"/>
            </a:solidFill>
            <a:ln w="12700">
              <a:solidFill>
                <a:srgbClr val="0A7E8C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" name="Text 4"/>
            <p:cNvSpPr/>
            <p:nvPr/>
          </p:nvSpPr>
          <p:spPr>
            <a:xfrm>
              <a:off x="877824" y="1477671"/>
              <a:ext cx="12874752" cy="155082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1463040" hangingPunct="1"/>
              <a:r>
                <a:rPr lang="en-US" sz="2400" kern="1200" dirty="0">
                  <a:solidFill>
                    <a:srgbClr val="FFFFFF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VAT applies to all EU imports; there are no exceptions, no minimum value.
Customs duty now also applies to low-value eCommerce parcels &lt; €150 from 1 July 2026.
Above €150: Standard import procedures apply at the border.</a:t>
              </a:r>
              <a:endParaRPr lang="en-US" sz="2400" kern="1200" dirty="0">
                <a:solidFill>
                  <a:prstClr val="black"/>
                </a:solidFill>
                <a:latin typeface="Avenir Medium" panose="02000503020000020003" pitchFamily="2" charset="0"/>
              </a:endParaRPr>
            </a:p>
          </p:txBody>
        </p:sp>
      </p:grpSp>
      <p:sp>
        <p:nvSpPr>
          <p:cNvPr id="7" name="Shape 5"/>
          <p:cNvSpPr/>
          <p:nvPr/>
        </p:nvSpPr>
        <p:spPr>
          <a:xfrm>
            <a:off x="585216" y="3691692"/>
            <a:ext cx="4169664" cy="3584448"/>
          </a:xfrm>
          <a:prstGeom prst="rect">
            <a:avLst/>
          </a:prstGeom>
          <a:solidFill>
            <a:schemeClr val="bg1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6"/>
          <p:cNvSpPr/>
          <p:nvPr/>
        </p:nvSpPr>
        <p:spPr>
          <a:xfrm>
            <a:off x="2194560" y="3867257"/>
            <a:ext cx="950976" cy="950976"/>
          </a:xfrm>
          <a:prstGeom prst="ellipse">
            <a:avLst/>
          </a:prstGeom>
          <a:solidFill>
            <a:srgbClr val="F0695C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2194560" y="3867257"/>
            <a:ext cx="950976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3200" kern="1200" dirty="0">
                <a:solidFill>
                  <a:srgbClr val="3D043D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1</a:t>
            </a:r>
            <a:endParaRPr lang="en-US" sz="32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04672" y="4964537"/>
            <a:ext cx="3730752" cy="5559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000" kern="1200" dirty="0">
                <a:solidFill>
                  <a:srgbClr val="F0695C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IOSS still works</a:t>
            </a:r>
            <a:endParaRPr lang="en-US" sz="2000" kern="1200" dirty="0">
              <a:solidFill>
                <a:srgbClr val="F0695C"/>
              </a:solidFill>
              <a:latin typeface="Avenir Medium" panose="02000503020000020003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04672" y="5549753"/>
            <a:ext cx="373075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000" kern="1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It speeds up clearance and collects VAT at checkout for goods up to €150.</a:t>
            </a:r>
            <a:endParaRPr lang="en-US" sz="2000" kern="1200" dirty="0">
              <a:solidFill>
                <a:srgbClr val="3D043D"/>
              </a:solidFill>
              <a:latin typeface="Avenir Book" panose="02000503020000020003" pitchFamily="2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120640" y="3691692"/>
            <a:ext cx="4169664" cy="3584448"/>
          </a:xfrm>
          <a:prstGeom prst="rect">
            <a:avLst/>
          </a:prstGeom>
          <a:solidFill>
            <a:schemeClr val="bg1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5340096" y="4964537"/>
            <a:ext cx="3730752" cy="5559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000" kern="1200" dirty="0">
                <a:solidFill>
                  <a:srgbClr val="F0695C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Duty is the change</a:t>
            </a:r>
            <a:endParaRPr lang="en-US" sz="2000" kern="1200" dirty="0">
              <a:solidFill>
                <a:srgbClr val="F0695C"/>
              </a:solidFill>
              <a:latin typeface="Avenir Medium" panose="02000503020000020003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340096" y="5549753"/>
            <a:ext cx="373075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000" kern="1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Low-value parcels are no longer exempt from customs duty. Cost models must be updated</a:t>
            </a:r>
            <a:r>
              <a:rPr lang="en-US" sz="1840" kern="1200" dirty="0">
                <a:solidFill>
                  <a:srgbClr val="A8C4D0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.</a:t>
            </a:r>
            <a:endParaRPr lang="en-US" sz="1840" kern="1200" dirty="0">
              <a:solidFill>
                <a:prstClr val="black"/>
              </a:solidFill>
              <a:latin typeface="Avenir Book" panose="02000503020000020003" pitchFamily="2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9656064" y="3691692"/>
            <a:ext cx="4169664" cy="3584448"/>
          </a:xfrm>
          <a:prstGeom prst="rect">
            <a:avLst/>
          </a:prstGeom>
          <a:solidFill>
            <a:schemeClr val="bg1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11265408" y="3867257"/>
            <a:ext cx="950976" cy="950976"/>
          </a:xfrm>
          <a:prstGeom prst="ellipse">
            <a:avLst/>
          </a:prstGeom>
          <a:solidFill>
            <a:srgbClr val="F0695C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srgbClr val="3D043D"/>
              </a:solidFill>
              <a:latin typeface="Calibri" panose="020F0502020204030204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1265408" y="3867257"/>
            <a:ext cx="950976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3200" kern="1200" dirty="0">
                <a:solidFill>
                  <a:srgbClr val="0D1B3E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3</a:t>
            </a:r>
            <a:endParaRPr lang="en-US" sz="3200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9875520" y="4964537"/>
            <a:ext cx="3730752" cy="5559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000" kern="1200" dirty="0">
                <a:solidFill>
                  <a:srgbClr val="F0695C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Transparency is non-negotiable</a:t>
            </a:r>
            <a:endParaRPr lang="en-US" sz="2000" kern="1200" dirty="0">
              <a:solidFill>
                <a:srgbClr val="F0695C"/>
              </a:solidFill>
              <a:latin typeface="Avenir Medium" panose="02000503020000020003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9875520" y="5549753"/>
            <a:ext cx="373075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000" kern="1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Buyers must see the full landed cost before they pay. Hidden charges destroy trust.</a:t>
            </a:r>
            <a:endParaRPr lang="en-US" sz="2000" kern="1200" dirty="0">
              <a:solidFill>
                <a:srgbClr val="3D043D"/>
              </a:solidFill>
              <a:latin typeface="Avenir Book" panose="02000503020000020003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585216" y="7783373"/>
            <a:ext cx="13459968" cy="3218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1360" kern="1200" dirty="0">
                <a:solidFill>
                  <a:srgbClr val="8FA3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European Commission Customs Reform | ec.europa.eu/taxation_customs</a:t>
            </a:r>
            <a:endParaRPr lang="en-US" sz="13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Shape 1">
            <a:extLst>
              <a:ext uri="{FF2B5EF4-FFF2-40B4-BE49-F238E27FC236}">
                <a16:creationId xmlns:a16="http://schemas.microsoft.com/office/drawing/2014/main" id="{20BBC35B-E22F-C15A-649A-6145BAD1FFF8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5" name="Shape 6">
            <a:extLst>
              <a:ext uri="{FF2B5EF4-FFF2-40B4-BE49-F238E27FC236}">
                <a16:creationId xmlns:a16="http://schemas.microsoft.com/office/drawing/2014/main" id="{0663F97B-F01C-6295-831A-88677FEFC842}"/>
              </a:ext>
            </a:extLst>
          </p:cNvPr>
          <p:cNvSpPr/>
          <p:nvPr/>
        </p:nvSpPr>
        <p:spPr>
          <a:xfrm>
            <a:off x="6729984" y="3881887"/>
            <a:ext cx="950976" cy="950976"/>
          </a:xfrm>
          <a:prstGeom prst="ellipse">
            <a:avLst/>
          </a:prstGeom>
          <a:solidFill>
            <a:srgbClr val="F0695C"/>
          </a:solidFill>
          <a:ln w="12700">
            <a:solidFill>
              <a:srgbClr val="02C39A"/>
            </a:solidFill>
            <a:prstDash val="solid"/>
          </a:ln>
        </p:spPr>
        <p:txBody>
          <a:bodyPr/>
          <a:lstStyle/>
          <a:p>
            <a:pPr algn="ctr" defTabSz="1463040" hangingPunct="1"/>
            <a:r>
              <a:rPr lang="en-US" sz="3200" kern="1200" dirty="0">
                <a:solidFill>
                  <a:srgbClr val="0D1B3E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2</a:t>
            </a:r>
            <a:endParaRPr lang="en-US" sz="3200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1E521-60FC-BC14-5696-477D41457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0F14BD46-1972-4FAB-E31E-27038E0954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9657" y="-203200"/>
            <a:ext cx="14949714" cy="9966476"/>
          </a:xfrm>
          <a:prstGeom prst="rect">
            <a:avLst/>
          </a:prstGeom>
        </p:spPr>
      </p:pic>
      <p:sp>
        <p:nvSpPr>
          <p:cNvPr id="266" name="Title 3">
            <a:extLst>
              <a:ext uri="{FF2B5EF4-FFF2-40B4-BE49-F238E27FC236}">
                <a16:creationId xmlns:a16="http://schemas.microsoft.com/office/drawing/2014/main" id="{11493A74-8004-0A43-7D5B-5DBA0A675B00}"/>
              </a:ext>
            </a:extLst>
          </p:cNvPr>
          <p:cNvSpPr txBox="1"/>
          <p:nvPr/>
        </p:nvSpPr>
        <p:spPr>
          <a:xfrm>
            <a:off x="3576321" y="484226"/>
            <a:ext cx="11213736" cy="1483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4" tIns="36574" rIns="36574" bIns="36574">
            <a:normAutofit/>
          </a:bodyPr>
          <a:lstStyle>
            <a:lvl1pPr defTabSz="1066555">
              <a:lnSpc>
                <a:spcPct val="90000"/>
              </a:lnSpc>
              <a:defRPr sz="3959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rPr lang="en-GB" sz="4800" dirty="0">
                <a:solidFill>
                  <a:srgbClr val="F2F2F1"/>
                </a:solidFill>
              </a:rPr>
              <a:t>UK Customs Changes to Come</a:t>
            </a:r>
          </a:p>
          <a:p>
            <a:endParaRPr lang="en-GB" sz="4400" dirty="0">
              <a:solidFill>
                <a:srgbClr val="F2F2F1"/>
              </a:solidFill>
            </a:endParaRPr>
          </a:p>
          <a:p>
            <a:endParaRPr sz="4400" dirty="0">
              <a:solidFill>
                <a:srgbClr val="F2F2F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950861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58368" y="804672"/>
            <a:ext cx="13313664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384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The £135 VAT Rule: </a:t>
            </a:r>
            <a:r>
              <a:rPr lang="en-US" sz="3840" b="1" kern="1200" dirty="0">
                <a:solidFill>
                  <a:srgbClr val="F0695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Mandatory for All Overseas Sellers</a:t>
            </a:r>
            <a:endParaRPr lang="en-US" sz="3840" kern="1200" dirty="0">
              <a:solidFill>
                <a:srgbClr val="F0695C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58368" y="1901952"/>
            <a:ext cx="13313664" cy="994867"/>
          </a:xfrm>
          <a:prstGeom prst="rect">
            <a:avLst/>
          </a:prstGeom>
          <a:solidFill>
            <a:srgbClr val="3E063C"/>
          </a:solidFill>
          <a:ln w="12700">
            <a:solidFill>
              <a:srgbClr val="3E063C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950976" y="1945843"/>
            <a:ext cx="13021056" cy="9070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0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Overseas sellers sending goods valued at £135 or below directly to UK consumers must register with HMRC and charge VAT at the point of sale. This is not optional.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58368" y="3145536"/>
            <a:ext cx="6510528" cy="3920947"/>
          </a:xfrm>
          <a:prstGeom prst="rect">
            <a:avLst/>
          </a:prstGeom>
          <a:solidFill>
            <a:srgbClr val="FFFFFF"/>
          </a:solidFill>
          <a:ln w="12700">
            <a:solidFill>
              <a:srgbClr val="EFE3EF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58368" y="3145536"/>
            <a:ext cx="6510528" cy="614477"/>
          </a:xfrm>
          <a:prstGeom prst="rect">
            <a:avLst/>
          </a:prstGeom>
          <a:solidFill>
            <a:srgbClr val="6B2068"/>
          </a:solidFill>
          <a:ln w="12700">
            <a:solidFill>
              <a:srgbClr val="6B2068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658368" y="3145536"/>
            <a:ext cx="6510528" cy="614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000" b="1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Route 1 - Direct Seller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950976" y="3920947"/>
            <a:ext cx="5925312" cy="2999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000" kern="1200" dirty="0">
                <a:solidFill>
                  <a:srgbClr val="2A0229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Registers under the </a:t>
            </a:r>
            <a:r>
              <a:rPr lang="en-US" sz="2000" b="1" kern="1200" dirty="0">
                <a:solidFill>
                  <a:srgbClr val="2A0229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Overseas Goods Seller Registration</a:t>
            </a:r>
            <a:r>
              <a:rPr lang="en-US" sz="2000" kern="1200" dirty="0">
                <a:solidFill>
                  <a:srgbClr val="2A0229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 with HMRC.
Charges UK VAT (usually 20%) at checkout before the parcel is dispatched.
The seller is directly responsible for collecting and paying VAT to HMRC.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3B04617-1B23-75C6-A626-7FB4FB6D5FC2}"/>
              </a:ext>
            </a:extLst>
          </p:cNvPr>
          <p:cNvGrpSpPr/>
          <p:nvPr/>
        </p:nvGrpSpPr>
        <p:grpSpPr>
          <a:xfrm>
            <a:off x="7461504" y="3145536"/>
            <a:ext cx="6510528" cy="3920947"/>
            <a:chOff x="7461504" y="3145536"/>
            <a:chExt cx="6510528" cy="3920947"/>
          </a:xfrm>
        </p:grpSpPr>
        <p:sp>
          <p:nvSpPr>
            <p:cNvPr id="10" name="Shape 8"/>
            <p:cNvSpPr/>
            <p:nvPr/>
          </p:nvSpPr>
          <p:spPr>
            <a:xfrm>
              <a:off x="7461504" y="3145536"/>
              <a:ext cx="6510528" cy="392094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FE3EF"/>
              </a:solidFill>
              <a:prstDash val="solid"/>
            </a:ln>
            <a:effectLst>
              <a:outerShdw blurRad="76200" dist="25400" dir="81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Shape 9"/>
            <p:cNvSpPr/>
            <p:nvPr/>
          </p:nvSpPr>
          <p:spPr>
            <a:xfrm>
              <a:off x="7461504" y="3145536"/>
              <a:ext cx="6510528" cy="614477"/>
            </a:xfrm>
            <a:prstGeom prst="rect">
              <a:avLst/>
            </a:prstGeom>
            <a:solidFill>
              <a:srgbClr val="F0695D"/>
            </a:solidFill>
            <a:ln w="12700">
              <a:solidFill>
                <a:srgbClr val="F0695D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Text 10"/>
            <p:cNvSpPr/>
            <p:nvPr/>
          </p:nvSpPr>
          <p:spPr>
            <a:xfrm>
              <a:off x="7607030" y="3145536"/>
              <a:ext cx="6365002" cy="61447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2000" b="1" kern="1200" dirty="0">
                  <a:solidFill>
                    <a:srgbClr val="FFFFFF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Route 2 - Selling via a Marketplace</a:t>
              </a:r>
              <a:endParaRPr lang="en-US" sz="200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Text 11"/>
            <p:cNvSpPr/>
            <p:nvPr/>
          </p:nvSpPr>
          <p:spPr>
            <a:xfrm>
              <a:off x="7886556" y="3920947"/>
              <a:ext cx="5792867" cy="29992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1463040" hangingPunct="1"/>
              <a:r>
                <a:rPr lang="en-US" sz="2000" b="1" kern="1200" dirty="0">
                  <a:solidFill>
                    <a:srgbClr val="2A0229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The marketplace</a:t>
              </a:r>
              <a:r>
                <a:rPr lang="en-US" sz="2000" kern="1200" dirty="0">
                  <a:solidFill>
                    <a:srgbClr val="2A0229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 (Amazon, eBay, Etsy, etc.) becomes liable for collecting and remitting VAT under the </a:t>
              </a:r>
              <a:r>
                <a:rPr lang="en-US" sz="2000" b="1" kern="1200" dirty="0">
                  <a:solidFill>
                    <a:srgbClr val="2A0229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Marketplace Accountability rules.
</a:t>
              </a:r>
              <a:r>
                <a:rPr lang="en-US" sz="2000" kern="1200" dirty="0">
                  <a:solidFill>
                    <a:srgbClr val="2A0229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The individual seller does not need to register separately for these sales.</a:t>
              </a:r>
              <a:endParaRPr lang="en-US" sz="200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A8FBC34-A70B-66F0-122D-51ADE054E6A5}"/>
              </a:ext>
            </a:extLst>
          </p:cNvPr>
          <p:cNvGrpSpPr/>
          <p:nvPr/>
        </p:nvGrpSpPr>
        <p:grpSpPr>
          <a:xfrm>
            <a:off x="658368" y="7285939"/>
            <a:ext cx="13313664" cy="555955"/>
            <a:chOff x="658368" y="7285939"/>
            <a:chExt cx="13313664" cy="555955"/>
          </a:xfrm>
        </p:grpSpPr>
        <p:sp>
          <p:nvSpPr>
            <p:cNvPr id="14" name="Shape 12"/>
            <p:cNvSpPr/>
            <p:nvPr/>
          </p:nvSpPr>
          <p:spPr>
            <a:xfrm>
              <a:off x="658368" y="7285939"/>
              <a:ext cx="13313664" cy="555955"/>
            </a:xfrm>
            <a:prstGeom prst="rect">
              <a:avLst/>
            </a:prstGeom>
            <a:solidFill>
              <a:srgbClr val="EFE3EF"/>
            </a:solidFill>
            <a:ln w="12700">
              <a:solidFill>
                <a:srgbClr val="EFE3EF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 dirty="0">
                <a:solidFill>
                  <a:prstClr val="black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15" name="Text 13"/>
            <p:cNvSpPr/>
            <p:nvPr/>
          </p:nvSpPr>
          <p:spPr>
            <a:xfrm>
              <a:off x="950976" y="7285939"/>
              <a:ext cx="13021056" cy="55595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2000" kern="1200" dirty="0">
                  <a:solidFill>
                    <a:srgbClr val="3E063C"/>
                  </a:solidFill>
                  <a:latin typeface="Avenir Medium" panose="02000503020000020003" pitchFamily="2" charset="0"/>
                  <a:ea typeface="Avenir Book" pitchFamily="34" charset="-122"/>
                  <a:cs typeface="Avenir Book" pitchFamily="34" charset="-120"/>
                </a:rPr>
                <a:t>Standard UK VAT rate: 20%  •  Applies at the point of sale (at checkout), not at the border</a:t>
              </a:r>
              <a:endParaRPr lang="en-US" sz="2000" kern="1200" dirty="0">
                <a:solidFill>
                  <a:prstClr val="black"/>
                </a:solidFill>
                <a:latin typeface="Avenir Medium" panose="02000503020000020003" pitchFamily="2" charset="0"/>
              </a:endParaRPr>
            </a:p>
          </p:txBody>
        </p:sp>
      </p:grpSp>
      <p:sp>
        <p:nvSpPr>
          <p:cNvPr id="18" name="Title 3">
            <a:extLst>
              <a:ext uri="{FF2B5EF4-FFF2-40B4-BE49-F238E27FC236}">
                <a16:creationId xmlns:a16="http://schemas.microsoft.com/office/drawing/2014/main" id="{2A4A3863-2067-A863-B1F4-481609235B62}"/>
              </a:ext>
            </a:extLst>
          </p:cNvPr>
          <p:cNvSpPr txBox="1"/>
          <p:nvPr/>
        </p:nvSpPr>
        <p:spPr>
          <a:xfrm>
            <a:off x="658368" y="325530"/>
            <a:ext cx="12591498" cy="83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4" tIns="36574" rIns="36574" bIns="36574">
            <a:normAutofit/>
          </a:bodyPr>
          <a:lstStyle/>
          <a:p>
            <a:pPr defTabSz="1185061">
              <a:lnSpc>
                <a:spcPct val="90000"/>
              </a:lnSpc>
              <a:defRPr sz="44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 lang="en-GB" dirty="0">
                <a:solidFill>
                  <a:srgbClr val="3E1A40"/>
                </a:solidFill>
              </a:rPr>
              <a:t>🇬🇧 </a:t>
            </a:r>
            <a:r>
              <a:rPr lang="en-GB" dirty="0">
                <a:solidFill>
                  <a:srgbClr val="3D043D"/>
                </a:solidFill>
              </a:rPr>
              <a:t>UK</a:t>
            </a:r>
            <a:endParaRPr dirty="0">
              <a:solidFill>
                <a:srgbClr val="3D043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65760"/>
            <a:ext cx="13167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b="1" spc="48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COMPLIANCE &amp; CONSEQUENCES</a:t>
            </a:r>
            <a:endParaRPr lang="en-US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658368" y="804672"/>
            <a:ext cx="13313664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352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What Happens Without Registration and the Rules Above £135</a:t>
            </a:r>
            <a:endParaRPr lang="en-US" sz="352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58368" y="2018995"/>
            <a:ext cx="6510528" cy="5442509"/>
          </a:xfrm>
          <a:prstGeom prst="rect">
            <a:avLst/>
          </a:prstGeom>
          <a:solidFill>
            <a:srgbClr val="FFFFFF"/>
          </a:solidFill>
          <a:ln w="12700">
            <a:solidFill>
              <a:srgbClr val="EFE3EF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58368" y="2018995"/>
            <a:ext cx="6510528" cy="643738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00" b="1" kern="1200">
              <a:solidFill>
                <a:prstClr val="black"/>
              </a:solidFill>
              <a:latin typeface="Avenir Heavy" panose="02000503020000020003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58368" y="2018995"/>
            <a:ext cx="6510528" cy="6437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000" kern="1200" dirty="0">
                <a:solidFill>
                  <a:srgbClr val="FFFFFF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Without Registration What Happens?</a:t>
            </a:r>
            <a:endParaRPr lang="en-US" sz="2000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907085" y="2911450"/>
            <a:ext cx="438912" cy="438912"/>
          </a:xfrm>
          <a:prstGeom prst="ellipse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907085" y="291145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1600" b="1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1</a:t>
            </a:r>
            <a:endParaRPr lang="en-US" sz="16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1492301" y="2785196"/>
            <a:ext cx="5413248" cy="3803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00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Parcel held at the border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492301" y="3075207"/>
            <a:ext cx="5413248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kern="1200" dirty="0">
                <a:solidFill>
                  <a:srgbClr val="2A0229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Shipment is stopped by UK Customs and does not reach the buyer.</a:t>
            </a:r>
            <a:endParaRPr lang="en-US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907085" y="4111142"/>
            <a:ext cx="438912" cy="438912"/>
          </a:xfrm>
          <a:prstGeom prst="ellipse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907085" y="411114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1600" b="1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2</a:t>
            </a:r>
            <a:endParaRPr lang="en-US" sz="16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492301" y="3984889"/>
            <a:ext cx="5413248" cy="3803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00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Buyer pays VAT + courier fees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492301" y="4272077"/>
            <a:ext cx="5413248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kern="1200" dirty="0">
                <a:solidFill>
                  <a:srgbClr val="2A0229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VAT plus courier handling charges are collected from the buyer on delivery</a:t>
            </a:r>
            <a:endParaRPr lang="en-US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907085" y="5310835"/>
            <a:ext cx="438912" cy="438912"/>
          </a:xfrm>
          <a:prstGeom prst="ellipse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907085" y="5310835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1600" b="1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3</a:t>
            </a:r>
            <a:endParaRPr lang="en-US" sz="16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492301" y="5184582"/>
            <a:ext cx="5413248" cy="3803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00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Enforcement risk for the seller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492301" y="5467980"/>
            <a:ext cx="5413248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kern="1200" dirty="0">
                <a:solidFill>
                  <a:srgbClr val="2A0229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HMRC can take action against non-compliant sellers, including fines and removal from UK market access.</a:t>
            </a:r>
            <a:endParaRPr lang="en-US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907085" y="6510528"/>
            <a:ext cx="438912" cy="438912"/>
          </a:xfrm>
          <a:prstGeom prst="ellipse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907085" y="651052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1600" b="1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4</a:t>
            </a:r>
            <a:endParaRPr lang="en-US" sz="16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492301" y="6384275"/>
            <a:ext cx="5413248" cy="3803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00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Reputational damage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492301" y="6658244"/>
            <a:ext cx="5413248" cy="6729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kern="1200" dirty="0">
                <a:solidFill>
                  <a:srgbClr val="2A0229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Buyers receiving unexpected charges associate the negative experience with the seller, not the rules.</a:t>
            </a:r>
            <a:endParaRPr lang="en-US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75F05D9-5CAF-AF2D-B42D-87627A25B93E}"/>
              </a:ext>
            </a:extLst>
          </p:cNvPr>
          <p:cNvGrpSpPr/>
          <p:nvPr/>
        </p:nvGrpSpPr>
        <p:grpSpPr>
          <a:xfrm>
            <a:off x="7461504" y="2018995"/>
            <a:ext cx="6510528" cy="5442509"/>
            <a:chOff x="7461504" y="2018995"/>
            <a:chExt cx="6510528" cy="5442509"/>
          </a:xfrm>
        </p:grpSpPr>
        <p:sp>
          <p:nvSpPr>
            <p:cNvPr id="23" name="Shape 21"/>
            <p:cNvSpPr/>
            <p:nvPr/>
          </p:nvSpPr>
          <p:spPr>
            <a:xfrm>
              <a:off x="7461504" y="2018995"/>
              <a:ext cx="6510528" cy="2662733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FE3EF"/>
              </a:solidFill>
              <a:prstDash val="solid"/>
            </a:ln>
            <a:effectLst>
              <a:outerShdw blurRad="76200" dist="25400" dir="81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Shape 22"/>
            <p:cNvSpPr/>
            <p:nvPr/>
          </p:nvSpPr>
          <p:spPr>
            <a:xfrm>
              <a:off x="7461504" y="2018995"/>
              <a:ext cx="6510528" cy="643738"/>
            </a:xfrm>
            <a:prstGeom prst="rect">
              <a:avLst/>
            </a:prstGeom>
            <a:solidFill>
              <a:srgbClr val="3E063C"/>
            </a:solidFill>
            <a:ln w="12700">
              <a:solidFill>
                <a:srgbClr val="3E063C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00" b="1" kern="1200">
                <a:solidFill>
                  <a:prstClr val="black"/>
                </a:solidFill>
                <a:latin typeface="Avenir Heavy" panose="02000503020000020003" pitchFamily="2" charset="0"/>
              </a:endParaRPr>
            </a:p>
          </p:txBody>
        </p:sp>
        <p:sp>
          <p:nvSpPr>
            <p:cNvPr id="25" name="Text 23"/>
            <p:cNvSpPr/>
            <p:nvPr/>
          </p:nvSpPr>
          <p:spPr>
            <a:xfrm>
              <a:off x="7461504" y="2018995"/>
              <a:ext cx="6510528" cy="64373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2000" kern="1200" dirty="0">
                  <a:solidFill>
                    <a:srgbClr val="FFFFFF"/>
                  </a:solidFill>
                  <a:latin typeface="Avenir Medium" panose="02000503020000020003" pitchFamily="2" charset="0"/>
                  <a:ea typeface="Avenir Book" pitchFamily="34" charset="-122"/>
                  <a:cs typeface="Avenir Book" pitchFamily="34" charset="-120"/>
                </a:rPr>
                <a:t>Above £135 Different Rules Apply</a:t>
              </a:r>
              <a:endParaRPr lang="en-US" sz="2000" kern="1200" dirty="0">
                <a:solidFill>
                  <a:prstClr val="black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26" name="Text 24"/>
            <p:cNvSpPr/>
            <p:nvPr/>
          </p:nvSpPr>
          <p:spPr>
            <a:xfrm>
              <a:off x="7607808" y="2794406"/>
              <a:ext cx="6217920" cy="17556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1463040" hangingPunct="1"/>
              <a:r>
                <a:rPr lang="en-US" b="1" kern="1200" dirty="0">
                  <a:solidFill>
                    <a:srgbClr val="2A0229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VAT and import duty are collected at the border</a:t>
              </a:r>
              <a:endParaRPr lang="en-US" kern="1200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defTabSz="1463040" hangingPunct="1"/>
              <a:r>
                <a:rPr lang="en-US" kern="1200" dirty="0">
                  <a:solidFill>
                    <a:srgbClr val="2A0229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Not at checkout.
The point-of-sale rule does not apply above this threshold. Standard customs import procedures apply.</a:t>
              </a:r>
              <a:endParaRPr lang="en-US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Shape 25"/>
            <p:cNvSpPr/>
            <p:nvPr/>
          </p:nvSpPr>
          <p:spPr>
            <a:xfrm>
              <a:off x="7461504" y="4945075"/>
              <a:ext cx="6510528" cy="2516429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FE3EF"/>
              </a:solidFill>
              <a:prstDash val="solid"/>
            </a:ln>
            <a:effectLst>
              <a:outerShdw blurRad="76200" dist="25400" dir="81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Shape 26"/>
            <p:cNvSpPr/>
            <p:nvPr/>
          </p:nvSpPr>
          <p:spPr>
            <a:xfrm>
              <a:off x="7461504" y="4945075"/>
              <a:ext cx="6510528" cy="643738"/>
            </a:xfrm>
            <a:prstGeom prst="rect">
              <a:avLst/>
            </a:prstGeom>
            <a:solidFill>
              <a:srgbClr val="6B2068"/>
            </a:solidFill>
            <a:ln w="12700">
              <a:solidFill>
                <a:srgbClr val="6B2068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00" b="1" kern="1200">
                <a:solidFill>
                  <a:prstClr val="black"/>
                </a:solidFill>
                <a:latin typeface="Avenir Heavy" panose="02000503020000020003" pitchFamily="2" charset="0"/>
              </a:endParaRPr>
            </a:p>
          </p:txBody>
        </p:sp>
        <p:sp>
          <p:nvSpPr>
            <p:cNvPr id="29" name="Text 27"/>
            <p:cNvSpPr/>
            <p:nvPr/>
          </p:nvSpPr>
          <p:spPr>
            <a:xfrm>
              <a:off x="7461504" y="4945075"/>
              <a:ext cx="6510528" cy="64373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2000" kern="1200" dirty="0">
                  <a:solidFill>
                    <a:srgbClr val="FFFFFF"/>
                  </a:solidFill>
                  <a:latin typeface="Avenir Medium" panose="02000503020000020003" pitchFamily="2" charset="0"/>
                  <a:ea typeface="Avenir Book" pitchFamily="34" charset="-122"/>
                  <a:cs typeface="Avenir Book" pitchFamily="34" charset="-120"/>
                </a:rPr>
                <a:t>Tip: Bonded Warehousing for High-Value Imports</a:t>
              </a:r>
              <a:endParaRPr lang="en-US" sz="2000" kern="1200" dirty="0">
                <a:solidFill>
                  <a:prstClr val="black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30" name="Text 28"/>
            <p:cNvSpPr/>
            <p:nvPr/>
          </p:nvSpPr>
          <p:spPr>
            <a:xfrm>
              <a:off x="7754112" y="5735117"/>
              <a:ext cx="5925312" cy="158008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1463040" hangingPunct="1"/>
              <a:r>
                <a:rPr lang="en-US" kern="1200" dirty="0">
                  <a:solidFill>
                    <a:srgbClr val="2A0229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For imports above £135, an HMRC-approved bonded warehouse allows duty and VAT to be deferred until goods are released for UK sale, or avoided entirely if </a:t>
              </a:r>
            </a:p>
            <a:p>
              <a:pPr defTabSz="1463040" hangingPunct="1"/>
              <a:r>
                <a:rPr lang="en-US" kern="1200" dirty="0">
                  <a:solidFill>
                    <a:srgbClr val="2A0229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re-exported.</a:t>
              </a:r>
              <a:endParaRPr lang="en-US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31" name="Text 29"/>
          <p:cNvSpPr/>
          <p:nvPr/>
        </p:nvSpPr>
        <p:spPr>
          <a:xfrm>
            <a:off x="658368" y="7666329"/>
            <a:ext cx="13313664" cy="3511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1360" i="1" kern="1200" dirty="0">
                <a:solidFill>
                  <a:srgbClr val="9E7D9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Source: HMRC - VAT and overseas goods sold directly to customers in the UK (GOV.UK)</a:t>
            </a:r>
            <a:endParaRPr lang="en-US" sz="13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58368" y="299924"/>
            <a:ext cx="13313664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360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Changes March 2029: </a:t>
            </a:r>
            <a:r>
              <a:rPr lang="en-US" sz="3600" kern="1200" dirty="0">
                <a:solidFill>
                  <a:srgbClr val="F0695C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rPr>
              <a:t>The End of Duty-Free on &lt;£135 Goods</a:t>
            </a:r>
            <a:endParaRPr lang="en-US" sz="3600" kern="1200" dirty="0">
              <a:solidFill>
                <a:srgbClr val="F0695C"/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58368" y="1361171"/>
            <a:ext cx="13313664" cy="877824"/>
          </a:xfrm>
          <a:prstGeom prst="rect">
            <a:avLst/>
          </a:prstGeom>
          <a:solidFill>
            <a:srgbClr val="F0695C">
              <a:alpha val="24849"/>
            </a:srgbClr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731520" y="1419693"/>
            <a:ext cx="13167360" cy="8193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b="1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Once live, import duty will apply to ALL UK consignments regardless of value including low-value eCommerce parcels</a:t>
            </a:r>
            <a:endParaRPr lang="en-US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871923" y="2867697"/>
            <a:ext cx="292608" cy="58522"/>
          </a:xfrm>
          <a:prstGeom prst="rect">
            <a:avLst/>
          </a:prstGeom>
          <a:solidFill>
            <a:srgbClr val="9E7D9D"/>
          </a:solidFill>
          <a:ln w="12700">
            <a:solidFill>
              <a:srgbClr val="9E7D9D"/>
            </a:solidFill>
            <a:prstDash val="solid"/>
          </a:ln>
        </p:spPr>
        <p:txBody>
          <a:bodyPr/>
          <a:lstStyle/>
          <a:p>
            <a:pPr defTabSz="1463040" hangingPunct="1"/>
            <a:r>
              <a:rPr lang="en-US" sz="2880" kern="1200" dirty="0">
                <a:solidFill>
                  <a:prstClr val="black"/>
                </a:solidFill>
                <a:latin typeface="Calibri" panose="020F0502020204030204"/>
              </a:rPr>
              <a:t>          </a:t>
            </a:r>
          </a:p>
        </p:txBody>
      </p:sp>
      <p:sp>
        <p:nvSpPr>
          <p:cNvPr id="7" name="Shape 5"/>
          <p:cNvSpPr/>
          <p:nvPr/>
        </p:nvSpPr>
        <p:spPr>
          <a:xfrm>
            <a:off x="658368" y="2604350"/>
            <a:ext cx="4213555" cy="4023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FE3EF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58368" y="2604350"/>
            <a:ext cx="4213555" cy="702259"/>
          </a:xfrm>
          <a:prstGeom prst="rect">
            <a:avLst/>
          </a:prstGeom>
          <a:solidFill>
            <a:srgbClr val="6B2068"/>
          </a:solidFill>
          <a:ln w="12700">
            <a:solidFill>
              <a:srgbClr val="6B2068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658368" y="2604350"/>
            <a:ext cx="4213555" cy="7022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240" b="1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2021</a:t>
            </a:r>
            <a:endParaRPr lang="en-US" sz="22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77824" y="3452913"/>
            <a:ext cx="3774643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40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VAT reform introduced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77824" y="4023499"/>
            <a:ext cx="3774643" cy="2414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000" kern="1200" dirty="0">
                <a:solidFill>
                  <a:srgbClr val="2A0229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The £135 point-of-sale VAT rule came into force. Overseas sellers and marketplaces became responsible for collecting VAT at checkout.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9378086" y="2867697"/>
            <a:ext cx="292608" cy="58522"/>
          </a:xfrm>
          <a:prstGeom prst="rect">
            <a:avLst/>
          </a:prstGeom>
          <a:solidFill>
            <a:srgbClr val="9E7D9D"/>
          </a:solidFill>
          <a:ln w="12700">
            <a:solidFill>
              <a:srgbClr val="9E7D9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164531" y="2604350"/>
            <a:ext cx="4213555" cy="4023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FE3EF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164531" y="2604350"/>
            <a:ext cx="4213555" cy="702259"/>
          </a:xfrm>
          <a:prstGeom prst="rect">
            <a:avLst/>
          </a:prstGeom>
          <a:solidFill>
            <a:srgbClr val="6B2068"/>
          </a:solidFill>
          <a:ln w="12700">
            <a:solidFill>
              <a:srgbClr val="6B2068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5164531" y="2604350"/>
            <a:ext cx="4213555" cy="7022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240" b="1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March 2026</a:t>
            </a:r>
            <a:endParaRPr lang="en-US" sz="22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383987" y="3452913"/>
            <a:ext cx="3774643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40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Consultation closed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383987" y="3851250"/>
            <a:ext cx="3774643" cy="2414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000" kern="1200" dirty="0">
                <a:solidFill>
                  <a:srgbClr val="2A0229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Government consultation on the design of the new arrangements closed in March 2026. </a:t>
            </a:r>
          </a:p>
          <a:p>
            <a:pPr defTabSz="1463040" hangingPunct="1"/>
            <a:r>
              <a:rPr lang="en-US" sz="2000" kern="1200" dirty="0">
                <a:solidFill>
                  <a:srgbClr val="2A0229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Final rules are still pending.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9670695" y="2604350"/>
            <a:ext cx="4213555" cy="4023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FE3EF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9670695" y="2604350"/>
            <a:ext cx="4213555" cy="702259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9670695" y="2604350"/>
            <a:ext cx="4213555" cy="7022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240" b="1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By March 2029</a:t>
            </a:r>
            <a:endParaRPr lang="en-US" sz="22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9890151" y="3452913"/>
            <a:ext cx="3774643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40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Duty relief removed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9890151" y="3958343"/>
            <a:ext cx="3774643" cy="2414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000" kern="1200" dirty="0">
                <a:solidFill>
                  <a:srgbClr val="2A0229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Customs duty relief on &lt;£135 goods will be removed. </a:t>
            </a:r>
          </a:p>
          <a:p>
            <a:pPr defTabSz="1463040" hangingPunct="1"/>
            <a:r>
              <a:rPr lang="en-US" sz="2000" kern="1200" dirty="0">
                <a:solidFill>
                  <a:srgbClr val="2A0229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Import duty will apply to all consignments. </a:t>
            </a:r>
          </a:p>
          <a:p>
            <a:pPr defTabSz="1463040" hangingPunct="1"/>
            <a:r>
              <a:rPr lang="en-US" sz="2000" kern="1200" dirty="0">
                <a:solidFill>
                  <a:srgbClr val="2A0229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No confirmed date yet.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1C19496-164B-A05D-AD2C-54A53B6F30C7}"/>
              </a:ext>
            </a:extLst>
          </p:cNvPr>
          <p:cNvGrpSpPr/>
          <p:nvPr/>
        </p:nvGrpSpPr>
        <p:grpSpPr>
          <a:xfrm>
            <a:off x="658368" y="6809907"/>
            <a:ext cx="13313664" cy="1053389"/>
            <a:chOff x="658368" y="6809907"/>
            <a:chExt cx="13313664" cy="1053389"/>
          </a:xfrm>
        </p:grpSpPr>
        <p:sp>
          <p:nvSpPr>
            <p:cNvPr id="23" name="Shape 21"/>
            <p:cNvSpPr/>
            <p:nvPr/>
          </p:nvSpPr>
          <p:spPr>
            <a:xfrm>
              <a:off x="658368" y="6809907"/>
              <a:ext cx="13313664" cy="1053389"/>
            </a:xfrm>
            <a:prstGeom prst="rect">
              <a:avLst/>
            </a:prstGeom>
            <a:solidFill>
              <a:srgbClr val="3E063C"/>
            </a:solidFill>
            <a:ln w="12700">
              <a:solidFill>
                <a:srgbClr val="3E063C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Text 22"/>
            <p:cNvSpPr/>
            <p:nvPr/>
          </p:nvSpPr>
          <p:spPr>
            <a:xfrm>
              <a:off x="877824" y="6839168"/>
              <a:ext cx="13021056" cy="99486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2000" b="1" kern="1200" dirty="0">
                  <a:solidFill>
                    <a:srgbClr val="F0695D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ACTION:</a:t>
              </a:r>
              <a:r>
                <a:rPr lang="en-US" sz="2000" b="1" kern="1200" dirty="0">
                  <a:solidFill>
                    <a:schemeClr val="bg1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 </a:t>
              </a:r>
              <a:r>
                <a:rPr lang="en-US" sz="2000" kern="1200" dirty="0">
                  <a:solidFill>
                    <a:schemeClr val="bg1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Factor in the removal of duty relief into your landed cost models now the direction is set</a:t>
              </a:r>
              <a:endParaRPr lang="en-US" sz="2000" kern="1200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</p:grpSp>
      <p:sp>
        <p:nvSpPr>
          <p:cNvPr id="25" name="Shape 1">
            <a:extLst>
              <a:ext uri="{FF2B5EF4-FFF2-40B4-BE49-F238E27FC236}">
                <a16:creationId xmlns:a16="http://schemas.microsoft.com/office/drawing/2014/main" id="{2D5C5566-6DF0-0D32-1E43-D47A33208C3D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3D043D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0" name="Shape 1"/>
          <p:cNvSpPr/>
          <p:nvPr/>
        </p:nvSpPr>
        <p:spPr>
          <a:xfrm>
            <a:off x="291939" y="342900"/>
            <a:ext cx="14046521" cy="75438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2" name="Multiple Brain Integration Techniques (mBIT)"/>
          <p:cNvSpPr txBox="1"/>
          <p:nvPr/>
        </p:nvSpPr>
        <p:spPr>
          <a:xfrm>
            <a:off x="1000244" y="1185606"/>
            <a:ext cx="4040526" cy="76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495300">
              <a:defRPr sz="44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rPr lang="en-GB" dirty="0">
                <a:solidFill>
                  <a:srgbClr val="3D043D"/>
                </a:solidFill>
              </a:rPr>
              <a:t>We will explore</a:t>
            </a:r>
            <a:endParaRPr dirty="0">
              <a:solidFill>
                <a:srgbClr val="3D043D"/>
              </a:solidFill>
            </a:endParaRPr>
          </a:p>
        </p:txBody>
      </p:sp>
      <p:sp>
        <p:nvSpPr>
          <p:cNvPr id="173" name="Marvin Oka and Grant Soosalu are the visionary minds…"/>
          <p:cNvSpPr txBox="1"/>
          <p:nvPr/>
        </p:nvSpPr>
        <p:spPr>
          <a:xfrm>
            <a:off x="2268076" y="3194325"/>
            <a:ext cx="10094246" cy="1840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150000"/>
              </a:lnSpc>
              <a:buClr>
                <a:srgbClr val="F0695C"/>
              </a:buClr>
              <a:buSzPct val="100000"/>
              <a:defRPr sz="2600">
                <a:solidFill>
                  <a:srgbClr val="212121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en-GB" dirty="0">
                <a:solidFill>
                  <a:srgbClr val="3D043D"/>
                </a:solidFill>
              </a:rPr>
              <a:t>From online order to final mile to discover where traditional air cargo and airline models need to adapt to meet the expectations of digital-first customers and retailers.</a:t>
            </a:r>
            <a:endParaRPr dirty="0">
              <a:solidFill>
                <a:srgbClr val="3D043D"/>
              </a:solidFill>
            </a:endParaRPr>
          </a:p>
        </p:txBody>
      </p:sp>
      <p:sp>
        <p:nvSpPr>
          <p:cNvPr id="174" name="Marvin Oka and Grant Soosalu are the visionary minds…"/>
          <p:cNvSpPr txBox="1"/>
          <p:nvPr/>
        </p:nvSpPr>
        <p:spPr>
          <a:xfrm>
            <a:off x="2268076" y="2547998"/>
            <a:ext cx="6980543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8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rPr lang="en-GB" sz="3600" dirty="0">
                <a:solidFill>
                  <a:srgbClr val="F0695C"/>
                </a:solidFill>
              </a:rPr>
              <a:t>The eCommerce ecosystem</a:t>
            </a:r>
            <a:endParaRPr sz="3600" dirty="0">
              <a:solidFill>
                <a:srgbClr val="F0695C"/>
              </a:solidFill>
            </a:endParaRPr>
          </a:p>
        </p:txBody>
      </p:sp>
      <p:sp>
        <p:nvSpPr>
          <p:cNvPr id="2" name="Shape 1">
            <a:extLst>
              <a:ext uri="{FF2B5EF4-FFF2-40B4-BE49-F238E27FC236}">
                <a16:creationId xmlns:a16="http://schemas.microsoft.com/office/drawing/2014/main" id="{6685D55D-A765-0A66-328B-030647286B3D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" name="Copyright MDS Alignment LTD. 2025">
            <a:extLst>
              <a:ext uri="{FF2B5EF4-FFF2-40B4-BE49-F238E27FC236}">
                <a16:creationId xmlns:a16="http://schemas.microsoft.com/office/drawing/2014/main" id="{01B8E58C-69E6-137E-9D57-FF17AEBC4E74}"/>
              </a:ext>
            </a:extLst>
          </p:cNvPr>
          <p:cNvSpPr txBox="1"/>
          <p:nvPr/>
        </p:nvSpPr>
        <p:spPr>
          <a:xfrm>
            <a:off x="10652760" y="7490125"/>
            <a:ext cx="3481390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480" tIns="30480" rIns="30480" bIns="30480" anchor="ctr">
            <a:spAutoFit/>
          </a:bodyPr>
          <a:lstStyle>
            <a:lvl1pPr algn="ctr" defTabSz="495300">
              <a:defRPr sz="1200" i="1">
                <a:solidFill>
                  <a:srgbClr val="3F1A40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rPr dirty="0">
                <a:solidFill>
                  <a:srgbClr val="3D043D"/>
                </a:solidFill>
              </a:rPr>
              <a:t>Copyright MDS Alignment LTD. 202</a:t>
            </a:r>
            <a:r>
              <a:rPr lang="en-GB" dirty="0">
                <a:solidFill>
                  <a:srgbClr val="3D043D"/>
                </a:solidFill>
              </a:rPr>
              <a:t>6</a:t>
            </a:r>
            <a:endParaRPr dirty="0">
              <a:solidFill>
                <a:srgbClr val="3D043D"/>
              </a:solidFill>
            </a:endParaRPr>
          </a:p>
        </p:txBody>
      </p:sp>
      <p:sp>
        <p:nvSpPr>
          <p:cNvPr id="4" name="Multiple Brain Integration Techniques (mBIT)">
            <a:extLst>
              <a:ext uri="{FF2B5EF4-FFF2-40B4-BE49-F238E27FC236}">
                <a16:creationId xmlns:a16="http://schemas.microsoft.com/office/drawing/2014/main" id="{02A6D39A-4F1F-A6AF-AD1F-E296917B2DA5}"/>
              </a:ext>
            </a:extLst>
          </p:cNvPr>
          <p:cNvSpPr txBox="1"/>
          <p:nvPr/>
        </p:nvSpPr>
        <p:spPr>
          <a:xfrm>
            <a:off x="2454062" y="5877981"/>
            <a:ext cx="9298375" cy="76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495300">
              <a:defRPr sz="44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rPr dirty="0">
                <a:solidFill>
                  <a:srgbClr val="F0695C"/>
                </a:solidFill>
              </a:rPr>
              <a:t>With </a:t>
            </a:r>
            <a:r>
              <a:rPr lang="en-GB" dirty="0">
                <a:solidFill>
                  <a:srgbClr val="F0695C"/>
                </a:solidFill>
              </a:rPr>
              <a:t>interactive questions…for you!</a:t>
            </a:r>
            <a:endParaRPr dirty="0">
              <a:solidFill>
                <a:srgbClr val="F0695C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328399"/>
              </p:ext>
            </p:extLst>
          </p:nvPr>
        </p:nvGraphicFramePr>
        <p:xfrm>
          <a:off x="658368" y="1159943"/>
          <a:ext cx="13313664" cy="6434940"/>
        </p:xfrm>
        <a:graphic>
          <a:graphicData uri="http://schemas.openxmlformats.org/drawingml/2006/table">
            <a:tbl>
              <a:tblPr/>
              <a:tblGrid>
                <a:gridCol w="3730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8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373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800" dirty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United Kingdom</a:t>
                      </a:r>
                      <a:endParaRPr lang="en-US" sz="1800" dirty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063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European Union</a:t>
                      </a:r>
                      <a:endParaRPr lang="en-US" sz="1800" dirty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73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Low-value threshold</a:t>
                      </a:r>
                      <a:endParaRPr lang="en-US" sz="2000" dirty="0">
                        <a:solidFill>
                          <a:srgbClr val="FFFFFF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69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3D043D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&lt; £135</a:t>
                      </a:r>
                      <a:endParaRPr lang="en-US" sz="2000" dirty="0">
                        <a:solidFill>
                          <a:srgbClr val="3D043D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3D043D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&lt; €150</a:t>
                      </a:r>
                      <a:endParaRPr lang="en-US" sz="2000" dirty="0">
                        <a:solidFill>
                          <a:srgbClr val="3D043D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373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Compliance scheme</a:t>
                      </a:r>
                      <a:endParaRPr lang="en-US" sz="2000" dirty="0">
                        <a:solidFill>
                          <a:srgbClr val="FFFFFF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69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3D043D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Overseas Goods Seller Registration</a:t>
                      </a:r>
                      <a:endParaRPr lang="en-US" sz="2000" dirty="0">
                        <a:solidFill>
                          <a:srgbClr val="3D043D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3D043D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IOSS (Import One Stop Shop)</a:t>
                      </a:r>
                      <a:endParaRPr lang="en-US" sz="2000" dirty="0">
                        <a:solidFill>
                          <a:srgbClr val="3D043D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73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Registration</a:t>
                      </a:r>
                      <a:endParaRPr lang="en-US" sz="2000" dirty="0">
                        <a:solidFill>
                          <a:srgbClr val="FFFFFF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69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3D043D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Mandatory</a:t>
                      </a:r>
                      <a:endParaRPr lang="en-US" sz="2000" dirty="0">
                        <a:solidFill>
                          <a:srgbClr val="3D043D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1C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Optional</a:t>
                      </a:r>
                      <a:endParaRPr lang="en-US" sz="2000" dirty="0">
                        <a:solidFill>
                          <a:srgbClr val="FFFFFF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A8A">
                        <a:alpha val="5025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27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VAT charged</a:t>
                      </a:r>
                      <a:endParaRPr lang="en-US" sz="2000" dirty="0">
                        <a:solidFill>
                          <a:srgbClr val="FFFFFF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69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3D043D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At checkout (point of sale)</a:t>
                      </a:r>
                      <a:endParaRPr lang="en-US" sz="2000" dirty="0">
                        <a:solidFill>
                          <a:srgbClr val="3D043D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3D043D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At checkout if IOSS registered;</a:t>
                      </a:r>
                      <a:endParaRPr lang="en-US" sz="2000" dirty="0">
                        <a:solidFill>
                          <a:srgbClr val="3D043D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3D043D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at border if not</a:t>
                      </a:r>
                      <a:endParaRPr lang="en-US" sz="2000" dirty="0">
                        <a:solidFill>
                          <a:srgbClr val="3D043D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73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Marketplace liability</a:t>
                      </a:r>
                      <a:endParaRPr lang="en-US" sz="2000" dirty="0">
                        <a:solidFill>
                          <a:srgbClr val="FFFFFF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695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3D043D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Marketplace is liable for VAT</a:t>
                      </a:r>
                      <a:endParaRPr lang="en-US" sz="2000" dirty="0">
                        <a:solidFill>
                          <a:srgbClr val="3D043D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2000" dirty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27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Without registration</a:t>
                      </a:r>
                      <a:endParaRPr lang="en-US" sz="2000" dirty="0">
                        <a:solidFill>
                          <a:srgbClr val="FFFFFF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69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3D043D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Parcel held; buyer charged VAT + courier fees</a:t>
                      </a:r>
                      <a:endParaRPr lang="en-US" sz="2000" dirty="0">
                        <a:solidFill>
                          <a:srgbClr val="3D043D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1C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FFFFFF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Parcel delayed; buyer charged VAT + courier fees</a:t>
                      </a:r>
                      <a:endParaRPr lang="en-US" sz="2000" dirty="0">
                        <a:solidFill>
                          <a:srgbClr val="FFFFFF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A8A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27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Duty on low-value goods</a:t>
                      </a:r>
                      <a:endParaRPr lang="en-US" sz="2000" dirty="0">
                        <a:solidFill>
                          <a:srgbClr val="FFFFFF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69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3D043D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Currently no duty on LV goods</a:t>
                      </a:r>
                      <a:endParaRPr lang="en-US" sz="2000" dirty="0">
                        <a:solidFill>
                          <a:srgbClr val="3D043D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F0695C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Will be removed by </a:t>
                      </a:r>
                      <a:r>
                        <a:rPr lang="en-US" sz="2000" b="0" i="0" dirty="0">
                          <a:solidFill>
                            <a:srgbClr val="F0695C"/>
                          </a:solidFill>
                          <a:latin typeface="Avenir Medium" panose="02000503020000020003" pitchFamily="2" charset="0"/>
                          <a:ea typeface="Avenir Book" pitchFamily="34" charset="-122"/>
                          <a:cs typeface="Avenir Book" pitchFamily="34" charset="-120"/>
                        </a:rPr>
                        <a:t>March 2029</a:t>
                      </a:r>
                      <a:endParaRPr lang="en-US" sz="2000" b="0" i="0" dirty="0">
                        <a:solidFill>
                          <a:srgbClr val="F0695C"/>
                        </a:solidFill>
                        <a:latin typeface="Avenir Medium" panose="02000503020000020003" pitchFamily="2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F0695C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€3 flat-rate per item</a:t>
                      </a:r>
                      <a:r>
                        <a:rPr lang="en-US" sz="2000" dirty="0">
                          <a:solidFill>
                            <a:srgbClr val="F0695C"/>
                          </a:solidFill>
                          <a:latin typeface="Avenir Book" charset="0"/>
                          <a:ea typeface="Avenir Book" pitchFamily="34" charset="-122"/>
                          <a:cs typeface="Avenir Book" pitchFamily="34" charset="-120"/>
                        </a:rPr>
                        <a:t> </a:t>
                      </a:r>
                      <a:r>
                        <a:rPr lang="en-US" sz="2000" dirty="0">
                          <a:solidFill>
                            <a:srgbClr val="F0695C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from </a:t>
                      </a:r>
                      <a:r>
                        <a:rPr lang="en-US" sz="2000" b="0" i="0" dirty="0">
                          <a:solidFill>
                            <a:srgbClr val="F0695C"/>
                          </a:solidFill>
                          <a:latin typeface="Avenir Medium" panose="02000503020000020003" pitchFamily="2" charset="0"/>
                          <a:ea typeface="Avenir Book" pitchFamily="34" charset="-122"/>
                          <a:cs typeface="Avenir Book" pitchFamily="34" charset="-120"/>
                        </a:rPr>
                        <a:t>1 July 2026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F0695C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(interim</a:t>
                      </a:r>
                      <a:r>
                        <a:rPr lang="en-US" sz="2000" dirty="0">
                          <a:solidFill>
                            <a:srgbClr val="F0695C"/>
                          </a:solidFill>
                          <a:latin typeface="Avenir Book" charset="0"/>
                          <a:ea typeface="Avenir Book" pitchFamily="34" charset="-122"/>
                          <a:cs typeface="Avenir Book" pitchFamily="34" charset="-120"/>
                        </a:rPr>
                        <a:t> </a:t>
                      </a:r>
                      <a:r>
                        <a:rPr lang="en-US" sz="2000" dirty="0">
                          <a:solidFill>
                            <a:srgbClr val="F0695C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until July 2028,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F0695C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then full</a:t>
                      </a:r>
                      <a:r>
                        <a:rPr lang="en-US" sz="2000" dirty="0">
                          <a:solidFill>
                            <a:srgbClr val="F0695C"/>
                          </a:solidFill>
                          <a:latin typeface="Avenir Book" charset="0"/>
                          <a:ea typeface="Avenir Book" pitchFamily="34" charset="-122"/>
                          <a:cs typeface="Avenir Book" pitchFamily="34" charset="-120"/>
                        </a:rPr>
                        <a:t> </a:t>
                      </a:r>
                      <a:r>
                        <a:rPr lang="en-US" sz="2000" dirty="0">
                          <a:solidFill>
                            <a:srgbClr val="F0695C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tariffs apply)</a:t>
                      </a:r>
                      <a:endParaRPr lang="en-US" sz="2000" dirty="0">
                        <a:solidFill>
                          <a:srgbClr val="F0695C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373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Above threshold</a:t>
                      </a:r>
                      <a:endParaRPr lang="en-US" sz="2000" dirty="0">
                        <a:solidFill>
                          <a:srgbClr val="FFFFFF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695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dirty="0">
                          <a:solidFill>
                            <a:srgbClr val="3D043D"/>
                          </a:solidFill>
                          <a:latin typeface="Avenir Book" pitchFamily="34" charset="0"/>
                          <a:ea typeface="Avenir Book" pitchFamily="34" charset="-122"/>
                          <a:cs typeface="Avenir Book" pitchFamily="34" charset="-120"/>
                        </a:rPr>
                        <a:t>No Change: VAT and duty at the border</a:t>
                      </a:r>
                      <a:endParaRPr lang="en-US" sz="2000" dirty="0">
                        <a:solidFill>
                          <a:srgbClr val="3D043D"/>
                        </a:solidFill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2000" dirty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146304" marR="146304" marT="73152" marB="73152" anchor="ctr">
                    <a:lnL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C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58368" y="7779859"/>
            <a:ext cx="13313664" cy="3218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60" i="1" dirty="0">
                <a:solidFill>
                  <a:srgbClr val="9E7D9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Source: HMRC GOV.UK | European Commission | Autumn Budget 2025 | HM Treasury Consultation 2026</a:t>
            </a:r>
            <a:endParaRPr lang="en-US" sz="1360" dirty="0"/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CEC9D580-2E1A-708D-01BF-ACE48EE13467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93A8E21B-169E-7D60-6577-E5A2473EDE03}"/>
              </a:ext>
            </a:extLst>
          </p:cNvPr>
          <p:cNvSpPr txBox="1"/>
          <p:nvPr/>
        </p:nvSpPr>
        <p:spPr>
          <a:xfrm>
            <a:off x="658368" y="322356"/>
            <a:ext cx="12591498" cy="83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4" tIns="36574" rIns="36574" bIns="36574">
            <a:normAutofit/>
          </a:bodyPr>
          <a:lstStyle/>
          <a:p>
            <a:pPr defTabSz="1185061">
              <a:lnSpc>
                <a:spcPct val="90000"/>
              </a:lnSpc>
              <a:defRPr sz="44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 lang="en-GB" dirty="0">
                <a:solidFill>
                  <a:srgbClr val="3E1A40"/>
                </a:solidFill>
              </a:rPr>
              <a:t>🇬🇧 </a:t>
            </a:r>
            <a:r>
              <a:rPr lang="en-GB" dirty="0">
                <a:solidFill>
                  <a:srgbClr val="3D043D"/>
                </a:solidFill>
                <a:latin typeface="Avenir Book" panose="02000503020000020003" pitchFamily="2" charset="0"/>
              </a:rPr>
              <a:t>UK and </a:t>
            </a:r>
            <a:r>
              <a:rPr lang="en-GB" dirty="0">
                <a:solidFill>
                  <a:srgbClr val="3E1A40"/>
                </a:solidFill>
                <a:latin typeface="Avenir Book" panose="02000503020000020003" pitchFamily="2" charset="0"/>
              </a:rPr>
              <a:t>🇪🇺 </a:t>
            </a:r>
            <a:r>
              <a:rPr lang="en-GB" dirty="0">
                <a:solidFill>
                  <a:srgbClr val="3D043D"/>
                </a:solidFill>
                <a:latin typeface="Avenir Book" panose="02000503020000020003" pitchFamily="2" charset="0"/>
              </a:rPr>
              <a:t>EU Key Differences</a:t>
            </a:r>
            <a:endParaRPr dirty="0">
              <a:solidFill>
                <a:srgbClr val="3D043D"/>
              </a:solidFill>
              <a:latin typeface="Avenir Book" panose="02000503020000020003" pitchFamily="2" charset="0"/>
            </a:endParaRP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13FA7-BF86-2D08-9BC9-3D73F5CD1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itle 3">
            <a:extLst>
              <a:ext uri="{FF2B5EF4-FFF2-40B4-BE49-F238E27FC236}">
                <a16:creationId xmlns:a16="http://schemas.microsoft.com/office/drawing/2014/main" id="{79DDA372-F9A1-F634-98C3-D04CB4385027}"/>
              </a:ext>
            </a:extLst>
          </p:cNvPr>
          <p:cNvSpPr txBox="1"/>
          <p:nvPr/>
        </p:nvSpPr>
        <p:spPr>
          <a:xfrm>
            <a:off x="1019451" y="601746"/>
            <a:ext cx="12591498" cy="83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4" tIns="36574" rIns="36574" bIns="36574">
            <a:normAutofit/>
          </a:bodyPr>
          <a:lstStyle/>
          <a:p>
            <a:pPr defTabSz="1185061">
              <a:lnSpc>
                <a:spcPct val="90000"/>
              </a:lnSpc>
              <a:defRPr sz="44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 lang="en-GB" dirty="0">
                <a:solidFill>
                  <a:srgbClr val="3D043D"/>
                </a:solidFill>
                <a:latin typeface="Avenir Medium" panose="02000503020000020003" pitchFamily="2" charset="0"/>
              </a:rPr>
              <a:t>Bonded Warehouse </a:t>
            </a:r>
            <a:r>
              <a:rPr lang="en-GB" dirty="0">
                <a:solidFill>
                  <a:srgbClr val="3E1A40"/>
                </a:solidFill>
                <a:latin typeface="Avenir Medium" panose="02000503020000020003" pitchFamily="2" charset="0"/>
              </a:rPr>
              <a:t>🇬🇧 </a:t>
            </a:r>
          </a:p>
        </p:txBody>
      </p:sp>
      <p:sp>
        <p:nvSpPr>
          <p:cNvPr id="258" name="Title 3">
            <a:extLst>
              <a:ext uri="{FF2B5EF4-FFF2-40B4-BE49-F238E27FC236}">
                <a16:creationId xmlns:a16="http://schemas.microsoft.com/office/drawing/2014/main" id="{37B7F6E0-9650-EFE1-923E-6453FEBA67FD}"/>
              </a:ext>
            </a:extLst>
          </p:cNvPr>
          <p:cNvSpPr txBox="1"/>
          <p:nvPr/>
        </p:nvSpPr>
        <p:spPr>
          <a:xfrm>
            <a:off x="892842" y="1439333"/>
            <a:ext cx="12591498" cy="2008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4" tIns="36574" rIns="36574" bIns="36574">
            <a:normAutofit fontScale="92500" lnSpcReduction="10000"/>
          </a:bodyPr>
          <a:lstStyle/>
          <a:p>
            <a:pPr defTabSz="948049">
              <a:lnSpc>
                <a:spcPct val="150000"/>
              </a:lnSpc>
              <a:buClr>
                <a:srgbClr val="E79F45"/>
              </a:buClr>
              <a:buSzPct val="100000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dirty="0">
                <a:solidFill>
                  <a:srgbClr val="3E1A40"/>
                </a:solidFill>
                <a:latin typeface="Avenir Book" panose="02000503020000020003" pitchFamily="2" charset="0"/>
              </a:rPr>
              <a:t>🇬🇧 </a:t>
            </a:r>
            <a:r>
              <a:rPr lang="en-GB" dirty="0">
                <a:solidFill>
                  <a:srgbClr val="F0695C"/>
                </a:solidFill>
                <a:latin typeface="Avenir Book" panose="02000503020000020003" pitchFamily="2" charset="0"/>
              </a:rPr>
              <a:t>Also know as a Customs Warehouse</a:t>
            </a:r>
          </a:p>
          <a:p>
            <a:pPr>
              <a:lnSpc>
                <a:spcPct val="110000"/>
              </a:lnSpc>
            </a:pPr>
            <a:r>
              <a:rPr lang="en-GB" sz="2600" dirty="0">
                <a:solidFill>
                  <a:srgbClr val="3D043D"/>
                </a:solidFill>
                <a:latin typeface="Avenir Book" panose="02000503020000020003" pitchFamily="2" charset="0"/>
              </a:rPr>
              <a:t>For imports above £135 an HMRC-approved bonded warehouse allows duty and VAT to be deferred until goods are released for UK sale or avoided entirely if goods are re-exported.</a:t>
            </a:r>
          </a:p>
          <a:p>
            <a:pPr>
              <a:lnSpc>
                <a:spcPct val="110000"/>
              </a:lnSpc>
            </a:pPr>
            <a:r>
              <a:rPr lang="en-GB" sz="2600" dirty="0">
                <a:solidFill>
                  <a:srgbClr val="3D043D"/>
                </a:solidFill>
                <a:latin typeface="Avenir Book" panose="02000503020000020003" pitchFamily="2" charset="0"/>
              </a:rPr>
              <a:t>Common for high-value goods, bulk imports, or products that may be re-exported.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65A3CBD0-963B-2690-C36F-BAF0F984C5D8}"/>
              </a:ext>
            </a:extLst>
          </p:cNvPr>
          <p:cNvSpPr txBox="1"/>
          <p:nvPr/>
        </p:nvSpPr>
        <p:spPr>
          <a:xfrm>
            <a:off x="892841" y="3448322"/>
            <a:ext cx="13296319" cy="2286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4" tIns="36574" rIns="36574" bIns="36574">
            <a:normAutofit fontScale="92500"/>
          </a:bodyPr>
          <a:lstStyle/>
          <a:p>
            <a:pPr defTabSz="948049">
              <a:lnSpc>
                <a:spcPct val="150000"/>
              </a:lnSpc>
              <a:buClr>
                <a:srgbClr val="E79F45"/>
              </a:buClr>
              <a:buSzPct val="100000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dirty="0">
                <a:solidFill>
                  <a:srgbClr val="3E1A40"/>
                </a:solidFill>
                <a:latin typeface="Avenir Book" panose="02000503020000020003" pitchFamily="2" charset="0"/>
              </a:rPr>
              <a:t>🇬🇧 </a:t>
            </a:r>
            <a:r>
              <a:rPr lang="en-GB" dirty="0">
                <a:solidFill>
                  <a:srgbClr val="F0695C"/>
                </a:solidFill>
                <a:latin typeface="Avenir Book" panose="02000503020000020003" pitchFamily="2" charset="0"/>
              </a:rPr>
              <a:t>Benefits</a:t>
            </a:r>
          </a:p>
          <a:p>
            <a:pPr marL="285750" lvl="1" indent="-285750">
              <a:lnSpc>
                <a:spcPct val="110000"/>
              </a:lnSpc>
              <a:buClr>
                <a:srgbClr val="E61D22"/>
              </a:buClr>
              <a:buFont typeface="Wingdings" pitchFamily="2" charset="2"/>
              <a:buChar char="ü"/>
            </a:pPr>
            <a:r>
              <a:rPr lang="en-GB" sz="2600" dirty="0">
                <a:solidFill>
                  <a:srgbClr val="3D043D"/>
                </a:solidFill>
                <a:latin typeface="Avenir Book" panose="02000503020000020003" pitchFamily="2" charset="0"/>
              </a:rPr>
              <a:t>Helps UK importers by deferring duty &amp; VAT</a:t>
            </a:r>
          </a:p>
          <a:p>
            <a:pPr marL="285750" lvl="1" indent="-285750">
              <a:lnSpc>
                <a:spcPct val="110000"/>
              </a:lnSpc>
              <a:buClr>
                <a:srgbClr val="E61D22"/>
              </a:buClr>
              <a:buFont typeface="Wingdings" pitchFamily="2" charset="2"/>
              <a:buChar char="ü"/>
            </a:pPr>
            <a:r>
              <a:rPr lang="en-GB" sz="2600" dirty="0">
                <a:solidFill>
                  <a:srgbClr val="3D043D"/>
                </a:solidFill>
                <a:latin typeface="Avenir Book" panose="02000503020000020003" pitchFamily="2" charset="0"/>
              </a:rPr>
              <a:t>Improves cash flow, providing flexibility in when/how goods are released</a:t>
            </a:r>
          </a:p>
          <a:p>
            <a:pPr marL="285750" lvl="1" indent="-285750">
              <a:lnSpc>
                <a:spcPct val="110000"/>
              </a:lnSpc>
              <a:buClr>
                <a:srgbClr val="E61D22"/>
              </a:buClr>
              <a:buFont typeface="Wingdings" pitchFamily="2" charset="2"/>
              <a:buChar char="ü"/>
            </a:pPr>
            <a:r>
              <a:rPr lang="en-GB" sz="2600" dirty="0">
                <a:solidFill>
                  <a:srgbClr val="3D043D"/>
                </a:solidFill>
                <a:latin typeface="Avenir Book" panose="02000503020000020003" pitchFamily="2" charset="0"/>
              </a:rPr>
              <a:t>Speeds up the import process by taking the customs clearance burden away from the border 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CEC15667-67D8-8F88-A8DB-B15EDF8ECAC8}"/>
              </a:ext>
            </a:extLst>
          </p:cNvPr>
          <p:cNvSpPr txBox="1"/>
          <p:nvPr/>
        </p:nvSpPr>
        <p:spPr>
          <a:xfrm>
            <a:off x="892841" y="6069007"/>
            <a:ext cx="12857586" cy="1558847"/>
          </a:xfrm>
          <a:prstGeom prst="rect">
            <a:avLst/>
          </a:prstGeom>
          <a:solidFill>
            <a:srgbClr val="3D043D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4" tIns="36574" rIns="36574" bIns="36574" anchor="ctr">
            <a:noAutofit/>
          </a:bodyPr>
          <a:lstStyle/>
          <a:p>
            <a:pPr algn="ctr"/>
            <a:r>
              <a:rPr lang="en-GB" sz="2200" dirty="0">
                <a:solidFill>
                  <a:srgbClr val="FFFFFF"/>
                </a:solidFill>
                <a:latin typeface="Avenir Book" panose="02000503020000020003" pitchFamily="2" charset="0"/>
              </a:rPr>
              <a:t>There’s no time limit on how long goods (other than perishables or high-risk items) can legally remain in a UK Customs Warehouse.</a:t>
            </a:r>
          </a:p>
          <a:p>
            <a:pPr algn="ctr"/>
            <a:r>
              <a:rPr lang="en-GB" sz="2200" dirty="0">
                <a:solidFill>
                  <a:srgbClr val="FFFFFF"/>
                </a:solidFill>
                <a:latin typeface="Avenir Book" panose="02000503020000020003" pitchFamily="2" charset="0"/>
              </a:rPr>
              <a:t>Providing the facility remains authorised by HMRC and compliance obligations are met.</a:t>
            </a:r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B3A37668-0387-F75B-B900-670FEE60C41E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44040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A0292-4856-F87D-004F-CCEF67509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iStock-480391137.jpeg" descr="People at meeting">
            <a:extLst>
              <a:ext uri="{FF2B5EF4-FFF2-40B4-BE49-F238E27FC236}">
                <a16:creationId xmlns:a16="http://schemas.microsoft.com/office/drawing/2014/main" id="{AA72F5A8-2A96-8887-D32B-0780140599A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6" b="12776"/>
          <a:stretch/>
        </p:blipFill>
        <p:spPr>
          <a:xfrm>
            <a:off x="-1390093" y="-16075"/>
            <a:ext cx="16717822" cy="8261651"/>
          </a:xfrm>
          <a:prstGeom prst="rect">
            <a:avLst/>
          </a:prstGeom>
          <a:ln w="12700">
            <a:solidFill>
              <a:srgbClr val="FFFFFF"/>
            </a:solidFill>
          </a:ln>
          <a:effectLst>
            <a:outerShdw blurRad="50800" rotWithShape="0">
              <a:srgbClr val="808080">
                <a:alpha val="40000"/>
              </a:srgbClr>
            </a:outerShdw>
          </a:effectLst>
        </p:spPr>
      </p:pic>
      <p:sp>
        <p:nvSpPr>
          <p:cNvPr id="4" name="Rectangle">
            <a:extLst>
              <a:ext uri="{FF2B5EF4-FFF2-40B4-BE49-F238E27FC236}">
                <a16:creationId xmlns:a16="http://schemas.microsoft.com/office/drawing/2014/main" id="{2550A556-EC4D-06E2-162D-1247403C9E8F}"/>
              </a:ext>
            </a:extLst>
          </p:cNvPr>
          <p:cNvSpPr/>
          <p:nvPr/>
        </p:nvSpPr>
        <p:spPr>
          <a:xfrm>
            <a:off x="-1390093" y="5279366"/>
            <a:ext cx="17285677" cy="2950234"/>
          </a:xfrm>
          <a:prstGeom prst="rect">
            <a:avLst/>
          </a:prstGeom>
          <a:solidFill>
            <a:srgbClr val="FFFFFF">
              <a:alpha val="88000"/>
            </a:srgbClr>
          </a:solidFill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ctr">
            <a:no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</p:txBody>
      </p:sp>
      <p:sp>
        <p:nvSpPr>
          <p:cNvPr id="5" name="Coaching…">
            <a:extLst>
              <a:ext uri="{FF2B5EF4-FFF2-40B4-BE49-F238E27FC236}">
                <a16:creationId xmlns:a16="http://schemas.microsoft.com/office/drawing/2014/main" id="{4A444FCD-8034-7BDE-0BD7-F29220EFD459}"/>
              </a:ext>
            </a:extLst>
          </p:cNvPr>
          <p:cNvSpPr txBox="1">
            <a:spLocks/>
          </p:cNvSpPr>
          <p:nvPr/>
        </p:nvSpPr>
        <p:spPr>
          <a:xfrm>
            <a:off x="574955" y="5477212"/>
            <a:ext cx="13355579" cy="23083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4400">
                <a:solidFill>
                  <a:srgbClr val="3F1A4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lang="en-GB" sz="3600" dirty="0">
                <a:solidFill>
                  <a:srgbClr val="3D043D"/>
                </a:solidFill>
                <a:latin typeface="Avenir Book" panose="02000503020000020003" pitchFamily="2" charset="0"/>
              </a:rPr>
              <a:t>Networking Activity:</a:t>
            </a:r>
          </a:p>
          <a:p>
            <a:pPr algn="ctr">
              <a:defRPr sz="4400">
                <a:solidFill>
                  <a:srgbClr val="3F1A4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endParaRPr lang="en-GB" sz="3600" dirty="0">
              <a:solidFill>
                <a:srgbClr val="3D043D"/>
              </a:solidFill>
              <a:latin typeface="Avenir Book" panose="02000503020000020003" pitchFamily="2" charset="0"/>
            </a:endParaRPr>
          </a:p>
          <a:p>
            <a:pPr algn="ctr">
              <a:defRPr sz="4400">
                <a:solidFill>
                  <a:srgbClr val="3F1A4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lang="en-GB" sz="3600" dirty="0">
                <a:solidFill>
                  <a:srgbClr val="3D043D"/>
                </a:solidFill>
                <a:latin typeface="Avenir Book" panose="02000503020000020003" pitchFamily="2" charset="0"/>
              </a:rPr>
              <a:t>Turn to the person on your opposite side and discuss this question…</a:t>
            </a:r>
          </a:p>
        </p:txBody>
      </p:sp>
    </p:spTree>
    <p:extLst>
      <p:ext uri="{BB962C8B-B14F-4D97-AF65-F5344CB8AC3E}">
        <p14:creationId xmlns:p14="http://schemas.microsoft.com/office/powerpoint/2010/main" val="1179081919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063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9D003D-B6F6-49FC-4516-4901F6686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9FA6935-55C6-AE60-F819-CAEE66D86F7F}"/>
              </a:ext>
            </a:extLst>
          </p:cNvPr>
          <p:cNvGrpSpPr/>
          <p:nvPr/>
        </p:nvGrpSpPr>
        <p:grpSpPr>
          <a:xfrm>
            <a:off x="8935384" y="-731520"/>
            <a:ext cx="6583680" cy="6583680"/>
            <a:chOff x="9070848" y="-731520"/>
            <a:chExt cx="6583680" cy="6583680"/>
          </a:xfrm>
        </p:grpSpPr>
        <p:sp>
          <p:nvSpPr>
            <p:cNvPr id="2" name="Shape 0">
              <a:extLst>
                <a:ext uri="{FF2B5EF4-FFF2-40B4-BE49-F238E27FC236}">
                  <a16:creationId xmlns:a16="http://schemas.microsoft.com/office/drawing/2014/main" id="{1E2253EF-AE27-DA4A-09BF-AAAD31DA6457}"/>
                </a:ext>
              </a:extLst>
            </p:cNvPr>
            <p:cNvSpPr/>
            <p:nvPr/>
          </p:nvSpPr>
          <p:spPr>
            <a:xfrm>
              <a:off x="9070848" y="-731520"/>
              <a:ext cx="6583680" cy="6583680"/>
            </a:xfrm>
            <a:prstGeom prst="ellipse">
              <a:avLst/>
            </a:prstGeom>
            <a:solidFill>
              <a:srgbClr val="F0695D">
                <a:alpha val="15000"/>
              </a:srgbClr>
            </a:solidFill>
            <a:ln w="12700">
              <a:solidFill>
                <a:srgbClr val="F0695D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" name="Shape 1">
              <a:extLst>
                <a:ext uri="{FF2B5EF4-FFF2-40B4-BE49-F238E27FC236}">
                  <a16:creationId xmlns:a16="http://schemas.microsoft.com/office/drawing/2014/main" id="{CCFF8378-E57A-4366-C790-0E3FF0D74044}"/>
                </a:ext>
              </a:extLst>
            </p:cNvPr>
            <p:cNvSpPr/>
            <p:nvPr/>
          </p:nvSpPr>
          <p:spPr>
            <a:xfrm>
              <a:off x="10241280" y="365760"/>
              <a:ext cx="4389120" cy="4389120"/>
            </a:xfrm>
            <a:prstGeom prst="ellipse">
              <a:avLst/>
            </a:prstGeom>
            <a:solidFill>
              <a:srgbClr val="F0695D">
                <a:alpha val="30000"/>
              </a:srgbClr>
            </a:solidFill>
            <a:ln w="12700">
              <a:solidFill>
                <a:srgbClr val="F0695D"/>
              </a:solidFill>
              <a:prstDash val="solid"/>
            </a:ln>
          </p:spPr>
          <p:txBody>
            <a:bodyPr anchor="ctr"/>
            <a:lstStyle/>
            <a:p>
              <a:pPr marL="0" marR="0" lvl="0" indent="0" algn="ctr" defTabSz="14630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0" b="1" i="0" u="none" strike="noStrike" kern="1200" cap="none" spc="0" normalizeH="0" baseline="0" noProof="0" dirty="0">
                  <a:ln>
                    <a:noFill/>
                  </a:ln>
                  <a:solidFill>
                    <a:srgbClr val="E85040"/>
                  </a:solidFill>
                  <a:effectLst/>
                  <a:uLnTx/>
                  <a:uFillTx/>
                  <a:latin typeface="Avenir Book" pitchFamily="34" charset="0"/>
                  <a:ea typeface="Avenir Book" pitchFamily="34" charset="-122"/>
                  <a:cs typeface="Avenir Book" pitchFamily="34" charset="-120"/>
                  <a:sym typeface="Helvetica"/>
                </a:rPr>
                <a:t>?</a:t>
              </a:r>
              <a:endParaRPr kumimoji="0" lang="en-US" sz="2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4" name="Text 2">
            <a:extLst>
              <a:ext uri="{FF2B5EF4-FFF2-40B4-BE49-F238E27FC236}">
                <a16:creationId xmlns:a16="http://schemas.microsoft.com/office/drawing/2014/main" id="{60DA40C2-75A1-477E-2A58-EDA655D93751}"/>
              </a:ext>
            </a:extLst>
          </p:cNvPr>
          <p:cNvSpPr/>
          <p:nvPr/>
        </p:nvSpPr>
        <p:spPr>
          <a:xfrm>
            <a:off x="877824" y="877824"/>
            <a:ext cx="80467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1760" b="1" spc="96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Open Question</a:t>
            </a:r>
            <a:endParaRPr lang="en-US" sz="17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C44E8F6C-76EA-A680-60F4-FC642B256D81}"/>
              </a:ext>
            </a:extLst>
          </p:cNvPr>
          <p:cNvSpPr/>
          <p:nvPr/>
        </p:nvSpPr>
        <p:spPr>
          <a:xfrm>
            <a:off x="877824" y="1609344"/>
            <a:ext cx="10241280" cy="4681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60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What are your </a:t>
            </a:r>
          </a:p>
          <a:p>
            <a:pPr defTabSz="1463040" hangingPunct="1"/>
            <a:r>
              <a:rPr lang="en-US" sz="60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greatest challenges</a:t>
            </a:r>
          </a:p>
          <a:p>
            <a:pPr defTabSz="1463040" hangingPunct="1"/>
            <a:r>
              <a:rPr lang="en-US" sz="60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to overcome? </a:t>
            </a: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F73085FC-F9DD-178D-5D88-39E5FCBB7260}"/>
              </a:ext>
            </a:extLst>
          </p:cNvPr>
          <p:cNvSpPr/>
          <p:nvPr/>
        </p:nvSpPr>
        <p:spPr>
          <a:xfrm>
            <a:off x="877824" y="6510528"/>
            <a:ext cx="11996928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240" i="1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Where do you also see areas of opportunity?</a:t>
            </a:r>
            <a:endParaRPr lang="en-US" sz="22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851995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063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95E806-D095-EAB9-6BCD-75D05EC26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E02C196-86FB-4F10-985C-A878A81ECC2D}"/>
              </a:ext>
            </a:extLst>
          </p:cNvPr>
          <p:cNvSpPr/>
          <p:nvPr/>
        </p:nvSpPr>
        <p:spPr>
          <a:xfrm>
            <a:off x="0" y="0"/>
            <a:ext cx="555955" cy="8229600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469305B-AF62-8B0C-7F05-3D2A06AE50CD}"/>
              </a:ext>
            </a:extLst>
          </p:cNvPr>
          <p:cNvSpPr/>
          <p:nvPr/>
        </p:nvSpPr>
        <p:spPr>
          <a:xfrm>
            <a:off x="1024128" y="1901952"/>
            <a:ext cx="12435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b="1" spc="128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SECTION 3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2655F36A-282C-F24C-1D6E-7FD59CF66027}"/>
              </a:ext>
            </a:extLst>
          </p:cNvPr>
          <p:cNvSpPr/>
          <p:nvPr/>
        </p:nvSpPr>
        <p:spPr>
          <a:xfrm>
            <a:off x="1024128" y="2662733"/>
            <a:ext cx="12582144" cy="3072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704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Operational Impact</a:t>
            </a:r>
            <a:endParaRPr lang="en-US" sz="70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5195D54B-B6DE-DAD2-5C6C-065726967363}"/>
              </a:ext>
            </a:extLst>
          </p:cNvPr>
          <p:cNvSpPr/>
          <p:nvPr/>
        </p:nvSpPr>
        <p:spPr>
          <a:xfrm>
            <a:off x="1024128" y="5852160"/>
            <a:ext cx="1258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i="1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Cross-Border eCommerce: From Basics to Business Growth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234518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02DC5-2991-0570-CCB7-C481ACD1A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Enhanced Delivery Options  Convenient and flexible delivery service">
            <a:extLst>
              <a:ext uri="{FF2B5EF4-FFF2-40B4-BE49-F238E27FC236}">
                <a16:creationId xmlns:a16="http://schemas.microsoft.com/office/drawing/2014/main" id="{36EADB19-8B5A-9A1F-403C-905040667B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00343" y="3394615"/>
            <a:ext cx="10640741" cy="635310"/>
          </a:xfrm>
          <a:prstGeom prst="rect">
            <a:avLst/>
          </a:prstGeom>
        </p:spPr>
        <p:txBody>
          <a:bodyPr lIns="35686" tIns="35686" rIns="35686" bIns="35686">
            <a:normAutofit/>
          </a:bodyPr>
          <a:lstStyle/>
          <a:p>
            <a:pPr defTabSz="914400">
              <a:lnSpc>
                <a:spcPct val="100000"/>
              </a:lnSpc>
              <a:defRPr sz="2800">
                <a:solidFill>
                  <a:srgbClr val="2C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sz="2400" dirty="0">
                <a:solidFill>
                  <a:srgbClr val="F0695C"/>
                </a:solidFill>
                <a:latin typeface="Avenir Book" panose="02000503020000020003" pitchFamily="2" charset="0"/>
              </a:rPr>
              <a:t>Consider what opportunities you can offer your new and existing customers</a:t>
            </a:r>
            <a:endParaRPr sz="2400" dirty="0">
              <a:solidFill>
                <a:srgbClr val="F0695C"/>
              </a:solidFill>
              <a:latin typeface="Avenir Book" panose="02000503020000020003" pitchFamily="2" charset="0"/>
            </a:endParaRPr>
          </a:p>
        </p:txBody>
      </p:sp>
      <p:sp>
        <p:nvSpPr>
          <p:cNvPr id="210" name="More flexible options enable you to offer your customers a faster and more convenient service, which helps you reduce customer service enquiries and expenses associated with undeliverable shipments.">
            <a:extLst>
              <a:ext uri="{FF2B5EF4-FFF2-40B4-BE49-F238E27FC236}">
                <a16:creationId xmlns:a16="http://schemas.microsoft.com/office/drawing/2014/main" id="{058440B4-0F17-5F94-29C0-18A84EFD5F32}"/>
              </a:ext>
            </a:extLst>
          </p:cNvPr>
          <p:cNvSpPr txBox="1"/>
          <p:nvPr/>
        </p:nvSpPr>
        <p:spPr>
          <a:xfrm>
            <a:off x="747656" y="6811440"/>
            <a:ext cx="1336348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defTabSz="320675">
              <a:defRPr>
                <a:solidFill>
                  <a:srgbClr val="212121"/>
                </a:solidFill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pPr algn="ctr">
              <a:defRPr sz="1300"/>
            </a:pPr>
            <a:r>
              <a:rPr lang="en-GB" sz="2000" dirty="0">
                <a:solidFill>
                  <a:srgbClr val="3E1A40"/>
                </a:solidFill>
                <a:latin typeface="Avenir Medium" panose="02000503020000020003" pitchFamily="2" charset="0"/>
              </a:rPr>
              <a:t>Flexible</a:t>
            </a:r>
            <a:r>
              <a:rPr sz="2000" dirty="0">
                <a:solidFill>
                  <a:srgbClr val="3E1A40"/>
                </a:solidFill>
                <a:latin typeface="Avenir Medium" panose="02000503020000020003" pitchFamily="2" charset="0"/>
              </a:rPr>
              <a:t> options </a:t>
            </a:r>
            <a:r>
              <a:rPr lang="en-GB" sz="2000" dirty="0">
                <a:solidFill>
                  <a:srgbClr val="3E1A40"/>
                </a:solidFill>
                <a:latin typeface="Avenir Medium" panose="02000503020000020003" pitchFamily="2" charset="0"/>
              </a:rPr>
              <a:t>you can offer your </a:t>
            </a:r>
            <a:r>
              <a:rPr sz="2000" dirty="0">
                <a:solidFill>
                  <a:srgbClr val="3E1A40"/>
                </a:solidFill>
                <a:latin typeface="Avenir Medium" panose="02000503020000020003" pitchFamily="2" charset="0"/>
              </a:rPr>
              <a:t>customers </a:t>
            </a:r>
            <a:r>
              <a:rPr lang="en-GB" sz="2000" dirty="0">
                <a:solidFill>
                  <a:srgbClr val="3E1A40"/>
                </a:solidFill>
                <a:latin typeface="Avenir Medium" panose="02000503020000020003" pitchFamily="2" charset="0"/>
              </a:rPr>
              <a:t>include; </a:t>
            </a:r>
            <a:r>
              <a:rPr sz="2000" dirty="0">
                <a:solidFill>
                  <a:srgbClr val="3E1A40"/>
                </a:solidFill>
              </a:rPr>
              <a:t>convenient service</a:t>
            </a:r>
            <a:r>
              <a:rPr lang="en-GB" sz="2000" dirty="0">
                <a:solidFill>
                  <a:srgbClr val="3E1A40"/>
                </a:solidFill>
              </a:rPr>
              <a:t>s</a:t>
            </a:r>
            <a:r>
              <a:rPr sz="2000" dirty="0">
                <a:solidFill>
                  <a:srgbClr val="3E1A40"/>
                </a:solidFill>
              </a:rPr>
              <a:t>, </a:t>
            </a:r>
            <a:r>
              <a:rPr lang="en-GB" sz="2000" dirty="0">
                <a:solidFill>
                  <a:srgbClr val="3E1A40"/>
                </a:solidFill>
              </a:rPr>
              <a:t>methods to improve </a:t>
            </a:r>
            <a:r>
              <a:rPr sz="2000" dirty="0">
                <a:solidFill>
                  <a:srgbClr val="3E1A40"/>
                </a:solidFill>
              </a:rPr>
              <a:t>customer </a:t>
            </a:r>
            <a:r>
              <a:rPr lang="en-GB" sz="2000" dirty="0">
                <a:solidFill>
                  <a:srgbClr val="3E1A40"/>
                </a:solidFill>
              </a:rPr>
              <a:t>experience and reduce complaints, improved consolidation to reduce costs, lower % of </a:t>
            </a:r>
            <a:r>
              <a:rPr sz="2000" dirty="0">
                <a:solidFill>
                  <a:srgbClr val="3E1A40"/>
                </a:solidFill>
              </a:rPr>
              <a:t>undeliverable shipments</a:t>
            </a:r>
            <a:r>
              <a:rPr lang="en-GB" sz="2000" dirty="0">
                <a:solidFill>
                  <a:srgbClr val="3E1A40"/>
                </a:solidFill>
              </a:rPr>
              <a:t> etc. </a:t>
            </a:r>
            <a:endParaRPr sz="2000" dirty="0">
              <a:solidFill>
                <a:srgbClr val="3E1A40"/>
              </a:solidFill>
            </a:endParaRPr>
          </a:p>
        </p:txBody>
      </p:sp>
      <p:sp>
        <p:nvSpPr>
          <p:cNvPr id="2" name="Shape 1">
            <a:extLst>
              <a:ext uri="{FF2B5EF4-FFF2-40B4-BE49-F238E27FC236}">
                <a16:creationId xmlns:a16="http://schemas.microsoft.com/office/drawing/2014/main" id="{591B78F5-9ADC-7D9F-6BAE-ACFF1F87565F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" name="Copyright MDS Alignment LTD. 2025">
            <a:extLst>
              <a:ext uri="{FF2B5EF4-FFF2-40B4-BE49-F238E27FC236}">
                <a16:creationId xmlns:a16="http://schemas.microsoft.com/office/drawing/2014/main" id="{E0E8BCB1-D67F-49E1-8AF2-E48D615EB926}"/>
              </a:ext>
            </a:extLst>
          </p:cNvPr>
          <p:cNvSpPr txBox="1"/>
          <p:nvPr/>
        </p:nvSpPr>
        <p:spPr>
          <a:xfrm>
            <a:off x="11228769" y="7739266"/>
            <a:ext cx="3481390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480" tIns="30480" rIns="30480" bIns="30480" anchor="ctr">
            <a:spAutoFit/>
          </a:bodyPr>
          <a:lstStyle>
            <a:lvl1pPr algn="ctr" defTabSz="495300">
              <a:defRPr sz="1200" i="1">
                <a:solidFill>
                  <a:srgbClr val="3F1A40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rPr dirty="0">
                <a:solidFill>
                  <a:srgbClr val="3D043D"/>
                </a:solidFill>
              </a:rPr>
              <a:t>Copyright MDS Alignment LTD. 202</a:t>
            </a:r>
            <a:r>
              <a:rPr lang="en-GB" dirty="0">
                <a:solidFill>
                  <a:srgbClr val="3D043D"/>
                </a:solidFill>
              </a:rPr>
              <a:t>6</a:t>
            </a:r>
            <a:endParaRPr dirty="0">
              <a:solidFill>
                <a:srgbClr val="3D043D"/>
              </a:solidFill>
            </a:endParaRPr>
          </a:p>
        </p:txBody>
      </p:sp>
      <p:sp>
        <p:nvSpPr>
          <p:cNvPr id="8" name="Text 0">
            <a:extLst>
              <a:ext uri="{FF2B5EF4-FFF2-40B4-BE49-F238E27FC236}">
                <a16:creationId xmlns:a16="http://schemas.microsoft.com/office/drawing/2014/main" id="{432ED63A-7706-2D3E-678B-CF68AA373029}"/>
              </a:ext>
            </a:extLst>
          </p:cNvPr>
          <p:cNvSpPr/>
          <p:nvPr/>
        </p:nvSpPr>
        <p:spPr>
          <a:xfrm>
            <a:off x="2090382" y="396349"/>
            <a:ext cx="11336409" cy="72563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spc="240" dirty="0">
                <a:solidFill>
                  <a:srgbClr val="3D043D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TRADITIONAL </a:t>
            </a:r>
            <a:r>
              <a:rPr lang="en-US" sz="2800" spc="240" dirty="0" err="1">
                <a:solidFill>
                  <a:srgbClr val="3D043D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eCOMMERCE</a:t>
            </a:r>
            <a:r>
              <a:rPr lang="en-US" sz="2800" spc="240" dirty="0">
                <a:solidFill>
                  <a:srgbClr val="3D043D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 THROUGH A RETAILER LENS</a:t>
            </a:r>
            <a:endParaRPr lang="en-US" sz="28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D277E82-3D18-9CAC-CDA9-382D9619A467}"/>
              </a:ext>
            </a:extLst>
          </p:cNvPr>
          <p:cNvGrpSpPr/>
          <p:nvPr/>
        </p:nvGrpSpPr>
        <p:grpSpPr>
          <a:xfrm>
            <a:off x="968919" y="4182896"/>
            <a:ext cx="12692561" cy="2135613"/>
            <a:chOff x="1489898" y="2303096"/>
            <a:chExt cx="12692561" cy="2135613"/>
          </a:xfrm>
        </p:grpSpPr>
        <p:sp>
          <p:nvSpPr>
            <p:cNvPr id="208" name="Line">
              <a:extLst>
                <a:ext uri="{FF2B5EF4-FFF2-40B4-BE49-F238E27FC236}">
                  <a16:creationId xmlns:a16="http://schemas.microsoft.com/office/drawing/2014/main" id="{A0B4BF1C-038E-443B-03F4-0792373E6E50}"/>
                </a:ext>
              </a:extLst>
            </p:cNvPr>
            <p:cNvSpPr/>
            <p:nvPr/>
          </p:nvSpPr>
          <p:spPr>
            <a:xfrm>
              <a:off x="1582124" y="3768479"/>
              <a:ext cx="4789812" cy="15393"/>
            </a:xfrm>
            <a:prstGeom prst="line">
              <a:avLst/>
            </a:prstGeom>
            <a:ln w="44450">
              <a:solidFill>
                <a:srgbClr val="F0695C"/>
              </a:solidFill>
              <a:prstDash val="dash"/>
              <a:tailEnd type="triangle"/>
            </a:ln>
          </p:spPr>
          <p:txBody>
            <a:bodyPr lIns="45719" rIns="45719"/>
            <a:lstStyle/>
            <a:p>
              <a:pPr defTabSz="457200">
                <a:defRPr sz="1200"/>
              </a:pPr>
              <a:endParaRPr/>
            </a:p>
          </p:txBody>
        </p:sp>
        <p:pic>
          <p:nvPicPr>
            <p:cNvPr id="3" name="Graphic 2" descr="Warehouse with solid fill">
              <a:extLst>
                <a:ext uri="{FF2B5EF4-FFF2-40B4-BE49-F238E27FC236}">
                  <a16:creationId xmlns:a16="http://schemas.microsoft.com/office/drawing/2014/main" id="{EDCC5486-DB46-FDC2-2CAB-DD8DE1F4716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38585" y="2303096"/>
              <a:ext cx="914400" cy="914400"/>
            </a:xfrm>
            <a:prstGeom prst="rect">
              <a:avLst/>
            </a:prstGeom>
          </p:spPr>
        </p:pic>
        <p:pic>
          <p:nvPicPr>
            <p:cNvPr id="5" name="Graphic 4" descr="Warehouse with solid fill">
              <a:extLst>
                <a:ext uri="{FF2B5EF4-FFF2-40B4-BE49-F238E27FC236}">
                  <a16:creationId xmlns:a16="http://schemas.microsoft.com/office/drawing/2014/main" id="{17F710CE-28A8-8CAD-6686-52716FE9293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754211" y="2328570"/>
              <a:ext cx="1574964" cy="1574964"/>
            </a:xfrm>
            <a:prstGeom prst="rect">
              <a:avLst/>
            </a:prstGeom>
          </p:spPr>
        </p:pic>
        <p:pic>
          <p:nvPicPr>
            <p:cNvPr id="11" name="Graphic 10" descr="Freight with solid fill">
              <a:extLst>
                <a:ext uri="{FF2B5EF4-FFF2-40B4-BE49-F238E27FC236}">
                  <a16:creationId xmlns:a16="http://schemas.microsoft.com/office/drawing/2014/main" id="{639C095D-9E1D-FCCF-7514-8F0C2C0A8F3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140407" y="2698312"/>
              <a:ext cx="1070167" cy="1070167"/>
            </a:xfrm>
            <a:prstGeom prst="rect">
              <a:avLst/>
            </a:prstGeom>
          </p:spPr>
        </p:pic>
        <p:pic>
          <p:nvPicPr>
            <p:cNvPr id="15" name="Graphic 14" descr="Pilot male with solid fill">
              <a:extLst>
                <a:ext uri="{FF2B5EF4-FFF2-40B4-BE49-F238E27FC236}">
                  <a16:creationId xmlns:a16="http://schemas.microsoft.com/office/drawing/2014/main" id="{53F36288-F642-9B39-2DD6-606B358CE83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03361" y="2776195"/>
              <a:ext cx="914400" cy="914400"/>
            </a:xfrm>
            <a:prstGeom prst="rect">
              <a:avLst/>
            </a:prstGeom>
          </p:spPr>
        </p:pic>
        <p:pic>
          <p:nvPicPr>
            <p:cNvPr id="17" name="Graphic 16" descr="Take Off with solid fill">
              <a:extLst>
                <a:ext uri="{FF2B5EF4-FFF2-40B4-BE49-F238E27FC236}">
                  <a16:creationId xmlns:a16="http://schemas.microsoft.com/office/drawing/2014/main" id="{C0FDF063-7B89-A89B-1B13-DA614567AB5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-1" b="33071"/>
            <a:stretch>
              <a:fillRect/>
            </a:stretch>
          </p:blipFill>
          <p:spPr>
            <a:xfrm>
              <a:off x="1582124" y="2820950"/>
              <a:ext cx="1379561" cy="923328"/>
            </a:xfrm>
            <a:prstGeom prst="rect">
              <a:avLst/>
            </a:prstGeom>
          </p:spPr>
        </p:pic>
        <p:pic>
          <p:nvPicPr>
            <p:cNvPr id="19" name="Graphic 18" descr="Internet with solid fill">
              <a:extLst>
                <a:ext uri="{FF2B5EF4-FFF2-40B4-BE49-F238E27FC236}">
                  <a16:creationId xmlns:a16="http://schemas.microsoft.com/office/drawing/2014/main" id="{994ED473-065D-BE31-BB7C-B80FE7ECD03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343935" y="2811082"/>
              <a:ext cx="914400" cy="914400"/>
            </a:xfrm>
            <a:prstGeom prst="rect">
              <a:avLst/>
            </a:prstGeom>
          </p:spPr>
        </p:pic>
        <p:pic>
          <p:nvPicPr>
            <p:cNvPr id="21" name="Graphic 20" descr="Truck">
              <a:extLst>
                <a:ext uri="{FF2B5EF4-FFF2-40B4-BE49-F238E27FC236}">
                  <a16:creationId xmlns:a16="http://schemas.microsoft.com/office/drawing/2014/main" id="{8E220A5D-4AD5-7BFF-2047-4C9841FD5D1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090233" y="2565756"/>
              <a:ext cx="1101607" cy="1101607"/>
            </a:xfrm>
            <a:prstGeom prst="rect">
              <a:avLst/>
            </a:prstGeom>
          </p:spPr>
        </p:pic>
        <p:pic>
          <p:nvPicPr>
            <p:cNvPr id="24" name="Graphic 23" descr="Warehouse with solid fill">
              <a:extLst>
                <a:ext uri="{FF2B5EF4-FFF2-40B4-BE49-F238E27FC236}">
                  <a16:creationId xmlns:a16="http://schemas.microsoft.com/office/drawing/2014/main" id="{01E5FA2D-2852-F62D-12EB-FEC610D1850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038585" y="3392026"/>
              <a:ext cx="914400" cy="914400"/>
            </a:xfrm>
            <a:prstGeom prst="rect">
              <a:avLst/>
            </a:prstGeom>
          </p:spPr>
        </p:pic>
        <p:sp>
          <p:nvSpPr>
            <p:cNvPr id="32" name="Line">
              <a:extLst>
                <a:ext uri="{FF2B5EF4-FFF2-40B4-BE49-F238E27FC236}">
                  <a16:creationId xmlns:a16="http://schemas.microsoft.com/office/drawing/2014/main" id="{08640E38-1B59-E762-4F45-3FCB9B50FDC1}"/>
                </a:ext>
              </a:extLst>
            </p:cNvPr>
            <p:cNvSpPr/>
            <p:nvPr/>
          </p:nvSpPr>
          <p:spPr>
            <a:xfrm flipV="1">
              <a:off x="10367394" y="2894683"/>
              <a:ext cx="608506" cy="221370"/>
            </a:xfrm>
            <a:prstGeom prst="line">
              <a:avLst/>
            </a:prstGeom>
            <a:ln w="44450">
              <a:solidFill>
                <a:srgbClr val="F0695C"/>
              </a:solidFill>
              <a:tailEnd type="triangle"/>
            </a:ln>
          </p:spPr>
          <p:txBody>
            <a:bodyPr lIns="45719" rIns="45719"/>
            <a:lstStyle/>
            <a:p>
              <a:pPr defTabSz="457200">
                <a:defRPr sz="1200"/>
              </a:pPr>
              <a:endParaRPr/>
            </a:p>
          </p:txBody>
        </p:sp>
        <p:sp>
          <p:nvSpPr>
            <p:cNvPr id="7" name="Line">
              <a:extLst>
                <a:ext uri="{FF2B5EF4-FFF2-40B4-BE49-F238E27FC236}">
                  <a16:creationId xmlns:a16="http://schemas.microsoft.com/office/drawing/2014/main" id="{1187E5CD-08DF-318F-8C75-249BC691A2C1}"/>
                </a:ext>
              </a:extLst>
            </p:cNvPr>
            <p:cNvSpPr/>
            <p:nvPr/>
          </p:nvSpPr>
          <p:spPr>
            <a:xfrm>
              <a:off x="10398737" y="3295513"/>
              <a:ext cx="577163" cy="395082"/>
            </a:xfrm>
            <a:prstGeom prst="line">
              <a:avLst/>
            </a:prstGeom>
            <a:ln w="44450">
              <a:solidFill>
                <a:srgbClr val="F0695C"/>
              </a:solidFill>
              <a:tailEnd type="triangle"/>
            </a:ln>
          </p:spPr>
          <p:txBody>
            <a:bodyPr lIns="45719" rIns="45719"/>
            <a:lstStyle/>
            <a:p>
              <a:pPr defTabSz="457200">
                <a:defRPr sz="1200"/>
              </a:pPr>
              <a:endParaRPr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54F5B4D-789A-A8F0-9F8F-66BDA2C4C899}"/>
                </a:ext>
              </a:extLst>
            </p:cNvPr>
            <p:cNvGrpSpPr/>
            <p:nvPr/>
          </p:nvGrpSpPr>
          <p:grpSpPr>
            <a:xfrm>
              <a:off x="1489898" y="3897384"/>
              <a:ext cx="2795404" cy="541325"/>
              <a:chOff x="3293446" y="857974"/>
              <a:chExt cx="1340363" cy="541325"/>
            </a:xfrm>
          </p:grpSpPr>
          <p:sp>
            <p:nvSpPr>
              <p:cNvPr id="22" name="Shape 4">
                <a:extLst>
                  <a:ext uri="{FF2B5EF4-FFF2-40B4-BE49-F238E27FC236}">
                    <a16:creationId xmlns:a16="http://schemas.microsoft.com/office/drawing/2014/main" id="{C3A454B8-AA3A-85CC-18C6-FA4874C116B2}"/>
                  </a:ext>
                </a:extLst>
              </p:cNvPr>
              <p:cNvSpPr/>
              <p:nvPr/>
            </p:nvSpPr>
            <p:spPr>
              <a:xfrm>
                <a:off x="3293446" y="857974"/>
                <a:ext cx="1340363" cy="541325"/>
              </a:xfrm>
              <a:prstGeom prst="rect">
                <a:avLst/>
              </a:prstGeom>
              <a:solidFill>
                <a:srgbClr val="F4F6F7"/>
              </a:solidFill>
              <a:ln w="9525">
                <a:solidFill>
                  <a:srgbClr val="C0C7C9"/>
                </a:solidFill>
                <a:prstDash val="solid"/>
              </a:ln>
            </p:spPr>
            <p:txBody>
              <a:bodyPr/>
              <a:lstStyle/>
              <a:p>
                <a:endParaRPr lang="en-US" sz="2880"/>
              </a:p>
            </p:txBody>
          </p:sp>
          <p:sp>
            <p:nvSpPr>
              <p:cNvPr id="23" name="Text 5">
                <a:extLst>
                  <a:ext uri="{FF2B5EF4-FFF2-40B4-BE49-F238E27FC236}">
                    <a16:creationId xmlns:a16="http://schemas.microsoft.com/office/drawing/2014/main" id="{79CA135D-E50F-A6D3-BBFB-AD313E7B3703}"/>
                  </a:ext>
                </a:extLst>
              </p:cNvPr>
              <p:cNvSpPr/>
              <p:nvPr/>
            </p:nvSpPr>
            <p:spPr>
              <a:xfrm>
                <a:off x="3293446" y="857974"/>
                <a:ext cx="1340363" cy="54132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ctr"/>
                <a:r>
                  <a:rPr lang="en-US" sz="1600" b="1" dirty="0">
                    <a:solidFill>
                      <a:srgbClr val="3D043D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Import goods to be purchased</a:t>
                </a:r>
                <a:endParaRPr lang="en-US" sz="1600" dirty="0">
                  <a:solidFill>
                    <a:srgbClr val="3D043D"/>
                  </a:solidFill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AA5BC12-9857-54A4-C1FF-92865CBE9A65}"/>
                </a:ext>
              </a:extLst>
            </p:cNvPr>
            <p:cNvGrpSpPr/>
            <p:nvPr/>
          </p:nvGrpSpPr>
          <p:grpSpPr>
            <a:xfrm>
              <a:off x="4403433" y="3895579"/>
              <a:ext cx="2325993" cy="541325"/>
              <a:chOff x="3293446" y="857974"/>
              <a:chExt cx="1711757" cy="541325"/>
            </a:xfrm>
          </p:grpSpPr>
          <p:sp>
            <p:nvSpPr>
              <p:cNvPr id="27" name="Shape 4">
                <a:extLst>
                  <a:ext uri="{FF2B5EF4-FFF2-40B4-BE49-F238E27FC236}">
                    <a16:creationId xmlns:a16="http://schemas.microsoft.com/office/drawing/2014/main" id="{8F1CD40A-596B-DA08-462D-D7BCBCF657D4}"/>
                  </a:ext>
                </a:extLst>
              </p:cNvPr>
              <p:cNvSpPr/>
              <p:nvPr/>
            </p:nvSpPr>
            <p:spPr>
              <a:xfrm>
                <a:off x="3293446" y="857974"/>
                <a:ext cx="1711757" cy="541325"/>
              </a:xfrm>
              <a:prstGeom prst="rect">
                <a:avLst/>
              </a:prstGeom>
              <a:solidFill>
                <a:srgbClr val="F4F6F7"/>
              </a:solidFill>
              <a:ln w="9525">
                <a:solidFill>
                  <a:srgbClr val="C0C7C9"/>
                </a:solidFill>
                <a:prstDash val="solid"/>
              </a:ln>
            </p:spPr>
            <p:txBody>
              <a:bodyPr/>
              <a:lstStyle/>
              <a:p>
                <a:endParaRPr lang="en-US" sz="2880"/>
              </a:p>
            </p:txBody>
          </p:sp>
          <p:sp>
            <p:nvSpPr>
              <p:cNvPr id="28" name="Text 5">
                <a:extLst>
                  <a:ext uri="{FF2B5EF4-FFF2-40B4-BE49-F238E27FC236}">
                    <a16:creationId xmlns:a16="http://schemas.microsoft.com/office/drawing/2014/main" id="{39D30B7A-FA04-73FF-0DA2-B770C0650A94}"/>
                  </a:ext>
                </a:extLst>
              </p:cNvPr>
              <p:cNvSpPr/>
              <p:nvPr/>
            </p:nvSpPr>
            <p:spPr>
              <a:xfrm>
                <a:off x="3293446" y="857974"/>
                <a:ext cx="1711757" cy="54132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ctr"/>
                <a:r>
                  <a:rPr lang="en-US" sz="1600" b="1" dirty="0">
                    <a:solidFill>
                      <a:srgbClr val="3D043D"/>
                    </a:solidFill>
                    <a:latin typeface="Calibri" pitchFamily="34" charset="0"/>
                    <a:cs typeface="Calibri" pitchFamily="34" charset="-120"/>
                  </a:rPr>
                  <a:t>Import Customs Clearance</a:t>
                </a:r>
                <a:endParaRPr lang="en-US" sz="1600" dirty="0">
                  <a:solidFill>
                    <a:srgbClr val="3D043D"/>
                  </a:solidFill>
                </a:endParaRPr>
              </a:p>
            </p:txBody>
          </p:sp>
        </p:grpSp>
        <p:sp>
          <p:nvSpPr>
            <p:cNvPr id="29" name="Line">
              <a:extLst>
                <a:ext uri="{FF2B5EF4-FFF2-40B4-BE49-F238E27FC236}">
                  <a16:creationId xmlns:a16="http://schemas.microsoft.com/office/drawing/2014/main" id="{0385CC71-B338-BBAB-0C45-5EE05853AE2E}"/>
                </a:ext>
              </a:extLst>
            </p:cNvPr>
            <p:cNvSpPr/>
            <p:nvPr/>
          </p:nvSpPr>
          <p:spPr>
            <a:xfrm flipV="1">
              <a:off x="8279566" y="3116182"/>
              <a:ext cx="625142" cy="134"/>
            </a:xfrm>
            <a:prstGeom prst="line">
              <a:avLst/>
            </a:prstGeom>
            <a:ln w="44450">
              <a:solidFill>
                <a:srgbClr val="F0695C"/>
              </a:solidFill>
              <a:tailEnd type="triangle"/>
            </a:ln>
          </p:spPr>
          <p:txBody>
            <a:bodyPr lIns="45719" rIns="45719"/>
            <a:lstStyle/>
            <a:p>
              <a:pPr defTabSz="457200">
                <a:defRPr sz="1200"/>
              </a:pPr>
              <a:endParaRPr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4A215FD-FE53-5B23-C9B0-DF855EF8650A}"/>
                </a:ext>
              </a:extLst>
            </p:cNvPr>
            <p:cNvGrpSpPr/>
            <p:nvPr/>
          </p:nvGrpSpPr>
          <p:grpSpPr>
            <a:xfrm>
              <a:off x="6831514" y="3886625"/>
              <a:ext cx="2005149" cy="541325"/>
              <a:chOff x="3293446" y="857974"/>
              <a:chExt cx="1520218" cy="541325"/>
            </a:xfrm>
          </p:grpSpPr>
          <p:sp>
            <p:nvSpPr>
              <p:cNvPr id="33" name="Shape 4">
                <a:extLst>
                  <a:ext uri="{FF2B5EF4-FFF2-40B4-BE49-F238E27FC236}">
                    <a16:creationId xmlns:a16="http://schemas.microsoft.com/office/drawing/2014/main" id="{48BA117D-6D08-0027-DA17-22D535FB4937}"/>
                  </a:ext>
                </a:extLst>
              </p:cNvPr>
              <p:cNvSpPr/>
              <p:nvPr/>
            </p:nvSpPr>
            <p:spPr>
              <a:xfrm>
                <a:off x="3293446" y="857974"/>
                <a:ext cx="1520218" cy="541325"/>
              </a:xfrm>
              <a:prstGeom prst="rect">
                <a:avLst/>
              </a:prstGeom>
              <a:solidFill>
                <a:srgbClr val="F4F6F7"/>
              </a:solidFill>
              <a:ln w="9525">
                <a:solidFill>
                  <a:srgbClr val="C0C7C9"/>
                </a:solidFill>
                <a:prstDash val="solid"/>
              </a:ln>
            </p:spPr>
            <p:txBody>
              <a:bodyPr/>
              <a:lstStyle/>
              <a:p>
                <a:endParaRPr lang="en-US" sz="2880"/>
              </a:p>
            </p:txBody>
          </p:sp>
          <p:sp>
            <p:nvSpPr>
              <p:cNvPr id="35" name="Text 5">
                <a:extLst>
                  <a:ext uri="{FF2B5EF4-FFF2-40B4-BE49-F238E27FC236}">
                    <a16:creationId xmlns:a16="http://schemas.microsoft.com/office/drawing/2014/main" id="{B4A023F2-5427-9324-4719-E515E3848D80}"/>
                  </a:ext>
                </a:extLst>
              </p:cNvPr>
              <p:cNvSpPr/>
              <p:nvPr/>
            </p:nvSpPr>
            <p:spPr>
              <a:xfrm>
                <a:off x="3293447" y="857974"/>
                <a:ext cx="1520217" cy="54132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ctr"/>
                <a:r>
                  <a:rPr lang="en-US" sz="1600" b="1" dirty="0">
                    <a:solidFill>
                      <a:srgbClr val="3D043D"/>
                    </a:solidFill>
                    <a:latin typeface="Calibri" pitchFamily="34" charset="0"/>
                    <a:cs typeface="Calibri" pitchFamily="34" charset="-120"/>
                  </a:rPr>
                  <a:t>Warehouse (Bonded?)</a:t>
                </a:r>
                <a:endParaRPr lang="en-US" sz="1600" dirty="0">
                  <a:solidFill>
                    <a:srgbClr val="3D043D"/>
                  </a:solidFill>
                </a:endParaRP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3345C4D-5179-82D1-4FE0-6C3BB4AE6F0F}"/>
                </a:ext>
              </a:extLst>
            </p:cNvPr>
            <p:cNvGrpSpPr/>
            <p:nvPr/>
          </p:nvGrpSpPr>
          <p:grpSpPr>
            <a:xfrm>
              <a:off x="11951474" y="3085559"/>
              <a:ext cx="2230985" cy="541325"/>
              <a:chOff x="3293446" y="857974"/>
              <a:chExt cx="1069731" cy="541325"/>
            </a:xfrm>
          </p:grpSpPr>
          <p:sp>
            <p:nvSpPr>
              <p:cNvPr id="37" name="Shape 4">
                <a:extLst>
                  <a:ext uri="{FF2B5EF4-FFF2-40B4-BE49-F238E27FC236}">
                    <a16:creationId xmlns:a16="http://schemas.microsoft.com/office/drawing/2014/main" id="{60401493-93DD-77D8-6975-FEBA2B2084ED}"/>
                  </a:ext>
                </a:extLst>
              </p:cNvPr>
              <p:cNvSpPr/>
              <p:nvPr/>
            </p:nvSpPr>
            <p:spPr>
              <a:xfrm>
                <a:off x="3293446" y="857974"/>
                <a:ext cx="1069731" cy="541325"/>
              </a:xfrm>
              <a:prstGeom prst="rect">
                <a:avLst/>
              </a:prstGeom>
              <a:solidFill>
                <a:srgbClr val="F4F6F7"/>
              </a:solidFill>
              <a:ln w="9525">
                <a:solidFill>
                  <a:srgbClr val="C0C7C9"/>
                </a:solidFill>
                <a:prstDash val="solid"/>
              </a:ln>
            </p:spPr>
            <p:txBody>
              <a:bodyPr/>
              <a:lstStyle/>
              <a:p>
                <a:endParaRPr lang="en-US" sz="2880"/>
              </a:p>
            </p:txBody>
          </p:sp>
          <p:sp>
            <p:nvSpPr>
              <p:cNvPr id="38" name="Text 5">
                <a:extLst>
                  <a:ext uri="{FF2B5EF4-FFF2-40B4-BE49-F238E27FC236}">
                    <a16:creationId xmlns:a16="http://schemas.microsoft.com/office/drawing/2014/main" id="{71145A0C-6F35-DACD-82FC-D8F851C1A4F1}"/>
                  </a:ext>
                </a:extLst>
              </p:cNvPr>
              <p:cNvSpPr/>
              <p:nvPr/>
            </p:nvSpPr>
            <p:spPr>
              <a:xfrm>
                <a:off x="3293446" y="857974"/>
                <a:ext cx="1069731" cy="54132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ctr"/>
                <a:r>
                  <a:rPr lang="en-US" sz="1600" b="1" dirty="0">
                    <a:solidFill>
                      <a:srgbClr val="3D043D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Transport goods between </a:t>
                </a:r>
              </a:p>
              <a:p>
                <a:pPr algn="ctr"/>
                <a:r>
                  <a:rPr lang="en-US" sz="1600" b="1" dirty="0">
                    <a:solidFill>
                      <a:srgbClr val="3D043D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stores or depots B2B</a:t>
                </a:r>
                <a:endParaRPr lang="en-US" sz="1600" dirty="0">
                  <a:solidFill>
                    <a:srgbClr val="3D043D"/>
                  </a:solidFill>
                </a:endParaRPr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A8A4117-C844-FB52-008F-463AE01EFF54}"/>
              </a:ext>
            </a:extLst>
          </p:cNvPr>
          <p:cNvGrpSpPr/>
          <p:nvPr/>
        </p:nvGrpSpPr>
        <p:grpSpPr>
          <a:xfrm>
            <a:off x="2463150" y="1384093"/>
            <a:ext cx="9115127" cy="1573889"/>
            <a:chOff x="2836347" y="4857923"/>
            <a:chExt cx="9115127" cy="1573889"/>
          </a:xfrm>
        </p:grpSpPr>
        <p:sp>
          <p:nvSpPr>
            <p:cNvPr id="207" name="Line">
              <a:extLst>
                <a:ext uri="{FF2B5EF4-FFF2-40B4-BE49-F238E27FC236}">
                  <a16:creationId xmlns:a16="http://schemas.microsoft.com/office/drawing/2014/main" id="{1EB08575-46C9-0893-1A0A-E5C4F5A58B81}"/>
                </a:ext>
              </a:extLst>
            </p:cNvPr>
            <p:cNvSpPr/>
            <p:nvPr/>
          </p:nvSpPr>
          <p:spPr>
            <a:xfrm flipV="1">
              <a:off x="8282923" y="5411477"/>
              <a:ext cx="625142" cy="134"/>
            </a:xfrm>
            <a:prstGeom prst="line">
              <a:avLst/>
            </a:prstGeom>
            <a:ln w="44450">
              <a:solidFill>
                <a:srgbClr val="F0695C"/>
              </a:solidFill>
              <a:tailEnd type="triangle"/>
            </a:ln>
          </p:spPr>
          <p:txBody>
            <a:bodyPr lIns="45719" rIns="45719"/>
            <a:lstStyle/>
            <a:p>
              <a:pPr defTabSz="457200">
                <a:defRPr sz="1200"/>
              </a:pPr>
              <a:endParaRPr/>
            </a:p>
          </p:txBody>
        </p:sp>
        <p:sp>
          <p:nvSpPr>
            <p:cNvPr id="212" name="Female">
              <a:extLst>
                <a:ext uri="{FF2B5EF4-FFF2-40B4-BE49-F238E27FC236}">
                  <a16:creationId xmlns:a16="http://schemas.microsoft.com/office/drawing/2014/main" id="{1B292575-D64E-45BE-49A2-4B015DE0D5AD}"/>
                </a:ext>
              </a:extLst>
            </p:cNvPr>
            <p:cNvSpPr/>
            <p:nvPr/>
          </p:nvSpPr>
          <p:spPr>
            <a:xfrm>
              <a:off x="3707135" y="4934994"/>
              <a:ext cx="388212" cy="858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7" h="21600" extrusionOk="0">
                  <a:moveTo>
                    <a:pt x="10652" y="0"/>
                  </a:moveTo>
                  <a:cubicBezTo>
                    <a:pt x="9610" y="0"/>
                    <a:pt x="8570" y="182"/>
                    <a:pt x="7774" y="547"/>
                  </a:cubicBezTo>
                  <a:cubicBezTo>
                    <a:pt x="6184" y="1276"/>
                    <a:pt x="6184" y="2458"/>
                    <a:pt x="7774" y="3188"/>
                  </a:cubicBezTo>
                  <a:cubicBezTo>
                    <a:pt x="9365" y="3917"/>
                    <a:pt x="11943" y="3917"/>
                    <a:pt x="13534" y="3188"/>
                  </a:cubicBezTo>
                  <a:cubicBezTo>
                    <a:pt x="15124" y="2458"/>
                    <a:pt x="15124" y="1276"/>
                    <a:pt x="13534" y="547"/>
                  </a:cubicBezTo>
                  <a:cubicBezTo>
                    <a:pt x="12738" y="182"/>
                    <a:pt x="11695" y="0"/>
                    <a:pt x="10652" y="0"/>
                  </a:cubicBezTo>
                  <a:close/>
                  <a:moveTo>
                    <a:pt x="7859" y="4109"/>
                  </a:moveTo>
                  <a:cubicBezTo>
                    <a:pt x="5671" y="4109"/>
                    <a:pt x="4499" y="4934"/>
                    <a:pt x="4153" y="5420"/>
                  </a:cubicBezTo>
                  <a:lnTo>
                    <a:pt x="50" y="11877"/>
                  </a:lnTo>
                  <a:cubicBezTo>
                    <a:pt x="-150" y="12205"/>
                    <a:pt x="268" y="12546"/>
                    <a:pt x="985" y="12638"/>
                  </a:cubicBezTo>
                  <a:cubicBezTo>
                    <a:pt x="1106" y="12653"/>
                    <a:pt x="1229" y="12661"/>
                    <a:pt x="1349" y="12661"/>
                  </a:cubicBezTo>
                  <a:cubicBezTo>
                    <a:pt x="1938" y="12661"/>
                    <a:pt x="2478" y="12482"/>
                    <a:pt x="2644" y="12209"/>
                  </a:cubicBezTo>
                  <a:lnTo>
                    <a:pt x="6269" y="6537"/>
                  </a:lnTo>
                  <a:lnTo>
                    <a:pt x="6994" y="6537"/>
                  </a:lnTo>
                  <a:cubicBezTo>
                    <a:pt x="6989" y="6544"/>
                    <a:pt x="6983" y="6551"/>
                    <a:pt x="6979" y="6558"/>
                  </a:cubicBezTo>
                  <a:lnTo>
                    <a:pt x="2405" y="14438"/>
                  </a:lnTo>
                  <a:cubicBezTo>
                    <a:pt x="2329" y="14570"/>
                    <a:pt x="2507" y="14676"/>
                    <a:pt x="2803" y="14676"/>
                  </a:cubicBezTo>
                  <a:lnTo>
                    <a:pt x="6067" y="14676"/>
                  </a:lnTo>
                  <a:lnTo>
                    <a:pt x="6067" y="20674"/>
                  </a:lnTo>
                  <a:cubicBezTo>
                    <a:pt x="6067" y="21185"/>
                    <a:pt x="6972" y="21600"/>
                    <a:pt x="8087" y="21600"/>
                  </a:cubicBezTo>
                  <a:cubicBezTo>
                    <a:pt x="9203" y="21600"/>
                    <a:pt x="10104" y="21185"/>
                    <a:pt x="10104" y="20674"/>
                  </a:cubicBezTo>
                  <a:lnTo>
                    <a:pt x="10104" y="14676"/>
                  </a:lnTo>
                  <a:cubicBezTo>
                    <a:pt x="10326" y="14676"/>
                    <a:pt x="10531" y="14676"/>
                    <a:pt x="10608" y="14676"/>
                  </a:cubicBezTo>
                  <a:cubicBezTo>
                    <a:pt x="10695" y="14676"/>
                    <a:pt x="10945" y="14676"/>
                    <a:pt x="11201" y="14676"/>
                  </a:cubicBezTo>
                  <a:lnTo>
                    <a:pt x="11201" y="20674"/>
                  </a:lnTo>
                  <a:cubicBezTo>
                    <a:pt x="11201" y="21185"/>
                    <a:pt x="12105" y="21600"/>
                    <a:pt x="13221" y="21600"/>
                  </a:cubicBezTo>
                  <a:cubicBezTo>
                    <a:pt x="14337" y="21600"/>
                    <a:pt x="15238" y="21185"/>
                    <a:pt x="15238" y="20674"/>
                  </a:cubicBezTo>
                  <a:lnTo>
                    <a:pt x="15238" y="14676"/>
                  </a:lnTo>
                  <a:lnTo>
                    <a:pt x="18410" y="14676"/>
                  </a:lnTo>
                  <a:cubicBezTo>
                    <a:pt x="18706" y="14676"/>
                    <a:pt x="18887" y="14570"/>
                    <a:pt x="18811" y="14438"/>
                  </a:cubicBezTo>
                  <a:lnTo>
                    <a:pt x="14237" y="6558"/>
                  </a:lnTo>
                  <a:cubicBezTo>
                    <a:pt x="14233" y="6551"/>
                    <a:pt x="14227" y="6544"/>
                    <a:pt x="14222" y="6537"/>
                  </a:cubicBezTo>
                  <a:lnTo>
                    <a:pt x="14932" y="6537"/>
                  </a:lnTo>
                  <a:lnTo>
                    <a:pt x="18656" y="12192"/>
                  </a:lnTo>
                  <a:cubicBezTo>
                    <a:pt x="18827" y="12463"/>
                    <a:pt x="19364" y="12638"/>
                    <a:pt x="19948" y="12638"/>
                  </a:cubicBezTo>
                  <a:cubicBezTo>
                    <a:pt x="20072" y="12638"/>
                    <a:pt x="20199" y="12631"/>
                    <a:pt x="20324" y="12614"/>
                  </a:cubicBezTo>
                  <a:cubicBezTo>
                    <a:pt x="21038" y="12519"/>
                    <a:pt x="21450" y="12177"/>
                    <a:pt x="21244" y="11850"/>
                  </a:cubicBezTo>
                  <a:lnTo>
                    <a:pt x="17037" y="5432"/>
                  </a:lnTo>
                  <a:lnTo>
                    <a:pt x="17022" y="5407"/>
                  </a:lnTo>
                  <a:cubicBezTo>
                    <a:pt x="16669" y="4924"/>
                    <a:pt x="15494" y="4112"/>
                    <a:pt x="13328" y="4112"/>
                  </a:cubicBezTo>
                  <a:cubicBezTo>
                    <a:pt x="13316" y="4112"/>
                    <a:pt x="13303" y="4112"/>
                    <a:pt x="13291" y="4112"/>
                  </a:cubicBezTo>
                  <a:lnTo>
                    <a:pt x="12768" y="4114"/>
                  </a:lnTo>
                  <a:cubicBezTo>
                    <a:pt x="12732" y="4113"/>
                    <a:pt x="12698" y="4109"/>
                    <a:pt x="12662" y="4109"/>
                  </a:cubicBezTo>
                  <a:lnTo>
                    <a:pt x="7859" y="4109"/>
                  </a:lnTo>
                  <a:close/>
                </a:path>
              </a:pathLst>
            </a:custGeom>
            <a:solidFill>
              <a:srgbClr val="3D043D"/>
            </a:solidFill>
            <a:ln w="25400">
              <a:solidFill>
                <a:srgbClr val="F0695C"/>
              </a:solidFill>
            </a:ln>
          </p:spPr>
          <p:txBody>
            <a:bodyPr lIns="45718" tIns="45718" rIns="45718" bIns="45718" anchor="ctr"/>
            <a:lstStyle/>
            <a:p>
              <a:endParaRPr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6353248C-F1AB-833D-3B1A-4872E025E6A5}"/>
                </a:ext>
              </a:extLst>
            </p:cNvPr>
            <p:cNvGrpSpPr/>
            <p:nvPr/>
          </p:nvGrpSpPr>
          <p:grpSpPr>
            <a:xfrm>
              <a:off x="4234049" y="5003852"/>
              <a:ext cx="895210" cy="769860"/>
              <a:chOff x="4130187" y="5730695"/>
              <a:chExt cx="895210" cy="769860"/>
            </a:xfrm>
          </p:grpSpPr>
          <p:sp>
            <p:nvSpPr>
              <p:cNvPr id="213" name="Shape">
                <a:extLst>
                  <a:ext uri="{FF2B5EF4-FFF2-40B4-BE49-F238E27FC236}">
                    <a16:creationId xmlns:a16="http://schemas.microsoft.com/office/drawing/2014/main" id="{E3BDE632-D1D4-B9CC-9730-D2E5D27BB683}"/>
                  </a:ext>
                </a:extLst>
              </p:cNvPr>
              <p:cNvSpPr/>
              <p:nvPr/>
            </p:nvSpPr>
            <p:spPr>
              <a:xfrm>
                <a:off x="4130187" y="5730695"/>
                <a:ext cx="895210" cy="7698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7" h="21600" extrusionOk="0">
                    <a:moveTo>
                      <a:pt x="464" y="0"/>
                    </a:moveTo>
                    <a:cubicBezTo>
                      <a:pt x="337" y="0"/>
                      <a:pt x="221" y="65"/>
                      <a:pt x="137" y="170"/>
                    </a:cubicBezTo>
                    <a:cubicBezTo>
                      <a:pt x="53" y="274"/>
                      <a:pt x="0" y="418"/>
                      <a:pt x="0" y="575"/>
                    </a:cubicBezTo>
                    <a:lnTo>
                      <a:pt x="0" y="17777"/>
                    </a:lnTo>
                    <a:cubicBezTo>
                      <a:pt x="0" y="17934"/>
                      <a:pt x="53" y="18078"/>
                      <a:pt x="137" y="18183"/>
                    </a:cubicBezTo>
                    <a:cubicBezTo>
                      <a:pt x="221" y="18288"/>
                      <a:pt x="337" y="18354"/>
                      <a:pt x="464" y="18354"/>
                    </a:cubicBezTo>
                    <a:lnTo>
                      <a:pt x="9149" y="18354"/>
                    </a:lnTo>
                    <a:lnTo>
                      <a:pt x="9117" y="18513"/>
                    </a:lnTo>
                    <a:lnTo>
                      <a:pt x="8754" y="20763"/>
                    </a:lnTo>
                    <a:lnTo>
                      <a:pt x="7691" y="20763"/>
                    </a:lnTo>
                    <a:lnTo>
                      <a:pt x="7691" y="21600"/>
                    </a:lnTo>
                    <a:lnTo>
                      <a:pt x="10487" y="21600"/>
                    </a:lnTo>
                    <a:lnTo>
                      <a:pt x="11108" y="21600"/>
                    </a:lnTo>
                    <a:lnTo>
                      <a:pt x="13907" y="21600"/>
                    </a:lnTo>
                    <a:lnTo>
                      <a:pt x="13907" y="20763"/>
                    </a:lnTo>
                    <a:lnTo>
                      <a:pt x="12843" y="20763"/>
                    </a:lnTo>
                    <a:lnTo>
                      <a:pt x="12480" y="18513"/>
                    </a:lnTo>
                    <a:lnTo>
                      <a:pt x="12453" y="18354"/>
                    </a:lnTo>
                    <a:lnTo>
                      <a:pt x="21133" y="18354"/>
                    </a:lnTo>
                    <a:cubicBezTo>
                      <a:pt x="21260" y="18354"/>
                      <a:pt x="21376" y="18288"/>
                      <a:pt x="21460" y="18183"/>
                    </a:cubicBezTo>
                    <a:cubicBezTo>
                      <a:pt x="21545" y="18078"/>
                      <a:pt x="21597" y="17934"/>
                      <a:pt x="21597" y="17777"/>
                    </a:cubicBezTo>
                    <a:lnTo>
                      <a:pt x="21597" y="575"/>
                    </a:lnTo>
                    <a:cubicBezTo>
                      <a:pt x="21600" y="418"/>
                      <a:pt x="21549" y="274"/>
                      <a:pt x="21465" y="170"/>
                    </a:cubicBezTo>
                    <a:cubicBezTo>
                      <a:pt x="21381" y="65"/>
                      <a:pt x="21265" y="0"/>
                      <a:pt x="21138" y="0"/>
                    </a:cubicBezTo>
                    <a:lnTo>
                      <a:pt x="464" y="0"/>
                    </a:lnTo>
                    <a:close/>
                    <a:moveTo>
                      <a:pt x="10801" y="542"/>
                    </a:moveTo>
                    <a:cubicBezTo>
                      <a:pt x="10915" y="542"/>
                      <a:pt x="11007" y="650"/>
                      <a:pt x="11007" y="797"/>
                    </a:cubicBezTo>
                    <a:cubicBezTo>
                      <a:pt x="11007" y="938"/>
                      <a:pt x="10915" y="1052"/>
                      <a:pt x="10801" y="1052"/>
                    </a:cubicBezTo>
                    <a:cubicBezTo>
                      <a:pt x="10687" y="1052"/>
                      <a:pt x="10595" y="938"/>
                      <a:pt x="10595" y="797"/>
                    </a:cubicBezTo>
                    <a:cubicBezTo>
                      <a:pt x="10595" y="656"/>
                      <a:pt x="10687" y="542"/>
                      <a:pt x="10801" y="542"/>
                    </a:cubicBezTo>
                    <a:close/>
                    <a:moveTo>
                      <a:pt x="1242" y="1734"/>
                    </a:moveTo>
                    <a:lnTo>
                      <a:pt x="20360" y="1734"/>
                    </a:lnTo>
                    <a:lnTo>
                      <a:pt x="20360" y="15233"/>
                    </a:lnTo>
                    <a:lnTo>
                      <a:pt x="1242" y="15233"/>
                    </a:lnTo>
                    <a:lnTo>
                      <a:pt x="1242" y="1734"/>
                    </a:lnTo>
                    <a:close/>
                  </a:path>
                </a:pathLst>
              </a:custGeom>
              <a:solidFill>
                <a:srgbClr val="3E1A40"/>
              </a:solidFill>
              <a:ln w="19050" cap="flat">
                <a:solidFill>
                  <a:srgbClr val="F49B29"/>
                </a:solidFill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>
                  <a:defRPr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pic>
            <p:nvPicPr>
              <p:cNvPr id="214" name="Image" descr="Image">
                <a:extLst>
                  <a:ext uri="{FF2B5EF4-FFF2-40B4-BE49-F238E27FC236}">
                    <a16:creationId xmlns:a16="http://schemas.microsoft.com/office/drawing/2014/main" id="{F653FE00-595E-682A-522C-76530220E9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194221" y="5779103"/>
                <a:ext cx="768976" cy="49469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pic>
          <p:nvPicPr>
            <p:cNvPr id="6" name="Graphic 5" descr="House with solid fill">
              <a:extLst>
                <a:ext uri="{FF2B5EF4-FFF2-40B4-BE49-F238E27FC236}">
                  <a16:creationId xmlns:a16="http://schemas.microsoft.com/office/drawing/2014/main" id="{BC7DC834-ED91-00E5-AED3-F84609F9B99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037074" y="4879256"/>
              <a:ext cx="914400" cy="914400"/>
            </a:xfrm>
            <a:prstGeom prst="rect">
              <a:avLst/>
            </a:prstGeom>
          </p:spPr>
        </p:pic>
        <p:pic>
          <p:nvPicPr>
            <p:cNvPr id="9" name="Graphic 8" descr="Document with solid fill">
              <a:extLst>
                <a:ext uri="{FF2B5EF4-FFF2-40B4-BE49-F238E27FC236}">
                  <a16:creationId xmlns:a16="http://schemas.microsoft.com/office/drawing/2014/main" id="{AF55755D-2855-4AB9-CE5F-9CB0EB9358E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570046" y="4955279"/>
              <a:ext cx="796461" cy="796461"/>
            </a:xfrm>
            <a:prstGeom prst="rect">
              <a:avLst/>
            </a:prstGeom>
          </p:spPr>
        </p:pic>
        <p:sp>
          <p:nvSpPr>
            <p:cNvPr id="31" name="Line">
              <a:extLst>
                <a:ext uri="{FF2B5EF4-FFF2-40B4-BE49-F238E27FC236}">
                  <a16:creationId xmlns:a16="http://schemas.microsoft.com/office/drawing/2014/main" id="{894B420D-E5F7-1940-B06F-E77EE37B67F3}"/>
                </a:ext>
              </a:extLst>
            </p:cNvPr>
            <p:cNvSpPr/>
            <p:nvPr/>
          </p:nvSpPr>
          <p:spPr>
            <a:xfrm>
              <a:off x="5193293" y="5364323"/>
              <a:ext cx="1376753" cy="0"/>
            </a:xfrm>
            <a:prstGeom prst="line">
              <a:avLst/>
            </a:prstGeom>
            <a:ln w="44450">
              <a:solidFill>
                <a:srgbClr val="F0695C"/>
              </a:solidFill>
              <a:prstDash val="dash"/>
              <a:tailEnd type="triangle"/>
            </a:ln>
          </p:spPr>
          <p:txBody>
            <a:bodyPr lIns="45719" rIns="45719"/>
            <a:lstStyle/>
            <a:p>
              <a:pPr defTabSz="457200">
                <a:defRPr sz="1200"/>
              </a:pPr>
              <a:endParaRPr/>
            </a:p>
          </p:txBody>
        </p:sp>
        <p:pic>
          <p:nvPicPr>
            <p:cNvPr id="10" name="Graphic 9" descr="Warehouse with solid fill">
              <a:extLst>
                <a:ext uri="{FF2B5EF4-FFF2-40B4-BE49-F238E27FC236}">
                  <a16:creationId xmlns:a16="http://schemas.microsoft.com/office/drawing/2014/main" id="{6E73D5D5-394A-60D5-AADE-1313A7DB9EA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7350735" y="4857923"/>
              <a:ext cx="914400" cy="914400"/>
            </a:xfrm>
            <a:prstGeom prst="rect">
              <a:avLst/>
            </a:prstGeom>
          </p:spPr>
        </p:pic>
        <p:sp>
          <p:nvSpPr>
            <p:cNvPr id="12" name="Van">
              <a:extLst>
                <a:ext uri="{FF2B5EF4-FFF2-40B4-BE49-F238E27FC236}">
                  <a16:creationId xmlns:a16="http://schemas.microsoft.com/office/drawing/2014/main" id="{4B87F67D-3A7A-6ED6-E40A-EEC148E4A0D9}"/>
                </a:ext>
              </a:extLst>
            </p:cNvPr>
            <p:cNvSpPr/>
            <p:nvPr/>
          </p:nvSpPr>
          <p:spPr>
            <a:xfrm>
              <a:off x="8993489" y="5156455"/>
              <a:ext cx="1188987" cy="493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5" h="21600" extrusionOk="0">
                  <a:moveTo>
                    <a:pt x="1987" y="0"/>
                  </a:moveTo>
                  <a:cubicBezTo>
                    <a:pt x="1523" y="0"/>
                    <a:pt x="1117" y="714"/>
                    <a:pt x="977" y="1780"/>
                  </a:cubicBezTo>
                  <a:cubicBezTo>
                    <a:pt x="480" y="5486"/>
                    <a:pt x="454" y="11857"/>
                    <a:pt x="454" y="13314"/>
                  </a:cubicBezTo>
                  <a:cubicBezTo>
                    <a:pt x="454" y="13483"/>
                    <a:pt x="399" y="13614"/>
                    <a:pt x="329" y="13614"/>
                  </a:cubicBezTo>
                  <a:lnTo>
                    <a:pt x="125" y="13614"/>
                  </a:lnTo>
                  <a:cubicBezTo>
                    <a:pt x="55" y="13614"/>
                    <a:pt x="0" y="13746"/>
                    <a:pt x="0" y="13915"/>
                  </a:cubicBezTo>
                  <a:lnTo>
                    <a:pt x="0" y="17178"/>
                  </a:lnTo>
                  <a:cubicBezTo>
                    <a:pt x="0" y="17504"/>
                    <a:pt x="108" y="17775"/>
                    <a:pt x="248" y="17788"/>
                  </a:cubicBezTo>
                  <a:lnTo>
                    <a:pt x="2888" y="17865"/>
                  </a:lnTo>
                  <a:cubicBezTo>
                    <a:pt x="2926" y="15368"/>
                    <a:pt x="3780" y="13314"/>
                    <a:pt x="4822" y="13314"/>
                  </a:cubicBezTo>
                  <a:cubicBezTo>
                    <a:pt x="5880" y="13314"/>
                    <a:pt x="6739" y="15358"/>
                    <a:pt x="6760" y="17894"/>
                  </a:cubicBezTo>
                  <a:lnTo>
                    <a:pt x="16272" y="17971"/>
                  </a:lnTo>
                  <a:cubicBezTo>
                    <a:pt x="16272" y="15396"/>
                    <a:pt x="17141" y="13301"/>
                    <a:pt x="18210" y="13301"/>
                  </a:cubicBezTo>
                  <a:cubicBezTo>
                    <a:pt x="19279" y="13301"/>
                    <a:pt x="20149" y="15396"/>
                    <a:pt x="20149" y="17971"/>
                  </a:cubicBezTo>
                  <a:cubicBezTo>
                    <a:pt x="20149" y="17971"/>
                    <a:pt x="20149" y="17970"/>
                    <a:pt x="20149" y="17983"/>
                  </a:cubicBezTo>
                  <a:lnTo>
                    <a:pt x="21347" y="17906"/>
                  </a:lnTo>
                  <a:cubicBezTo>
                    <a:pt x="21487" y="17893"/>
                    <a:pt x="21600" y="17618"/>
                    <a:pt x="21595" y="17280"/>
                  </a:cubicBezTo>
                  <a:lnTo>
                    <a:pt x="21557" y="13850"/>
                  </a:lnTo>
                  <a:cubicBezTo>
                    <a:pt x="21557" y="13720"/>
                    <a:pt x="21509" y="13602"/>
                    <a:pt x="21455" y="13602"/>
                  </a:cubicBezTo>
                  <a:lnTo>
                    <a:pt x="21320" y="13602"/>
                  </a:lnTo>
                  <a:cubicBezTo>
                    <a:pt x="21260" y="13602"/>
                    <a:pt x="21217" y="13484"/>
                    <a:pt x="21217" y="13354"/>
                  </a:cubicBezTo>
                  <a:cubicBezTo>
                    <a:pt x="21217" y="12925"/>
                    <a:pt x="21212" y="11480"/>
                    <a:pt x="21212" y="10648"/>
                  </a:cubicBezTo>
                  <a:cubicBezTo>
                    <a:pt x="21212" y="10283"/>
                    <a:pt x="21114" y="9949"/>
                    <a:pt x="20974" y="9819"/>
                  </a:cubicBezTo>
                  <a:cubicBezTo>
                    <a:pt x="20434" y="9285"/>
                    <a:pt x="19111" y="8011"/>
                    <a:pt x="18495" y="7543"/>
                  </a:cubicBezTo>
                  <a:cubicBezTo>
                    <a:pt x="18247" y="7361"/>
                    <a:pt x="18021" y="7019"/>
                    <a:pt x="17843" y="6551"/>
                  </a:cubicBezTo>
                  <a:cubicBezTo>
                    <a:pt x="17475" y="5602"/>
                    <a:pt x="16811" y="3899"/>
                    <a:pt x="16309" y="2572"/>
                  </a:cubicBezTo>
                  <a:cubicBezTo>
                    <a:pt x="15580" y="622"/>
                    <a:pt x="14561" y="0"/>
                    <a:pt x="12682" y="0"/>
                  </a:cubicBezTo>
                  <a:lnTo>
                    <a:pt x="1987" y="0"/>
                  </a:lnTo>
                  <a:close/>
                  <a:moveTo>
                    <a:pt x="13869" y="1300"/>
                  </a:moveTo>
                  <a:lnTo>
                    <a:pt x="14399" y="1431"/>
                  </a:lnTo>
                  <a:cubicBezTo>
                    <a:pt x="14950" y="1561"/>
                    <a:pt x="15457" y="2169"/>
                    <a:pt x="15835" y="3158"/>
                  </a:cubicBezTo>
                  <a:lnTo>
                    <a:pt x="17109" y="6502"/>
                  </a:lnTo>
                  <a:cubicBezTo>
                    <a:pt x="17233" y="6840"/>
                    <a:pt x="17131" y="7384"/>
                    <a:pt x="16942" y="7384"/>
                  </a:cubicBezTo>
                  <a:lnTo>
                    <a:pt x="13848" y="7384"/>
                  </a:lnTo>
                  <a:cubicBezTo>
                    <a:pt x="13723" y="7384"/>
                    <a:pt x="13627" y="7151"/>
                    <a:pt x="13627" y="6852"/>
                  </a:cubicBezTo>
                  <a:lnTo>
                    <a:pt x="13627" y="1833"/>
                  </a:lnTo>
                  <a:cubicBezTo>
                    <a:pt x="13627" y="1521"/>
                    <a:pt x="13740" y="1274"/>
                    <a:pt x="13869" y="1300"/>
                  </a:cubicBezTo>
                  <a:close/>
                  <a:moveTo>
                    <a:pt x="4822" y="14342"/>
                  </a:moveTo>
                  <a:cubicBezTo>
                    <a:pt x="3990" y="14342"/>
                    <a:pt x="3315" y="15968"/>
                    <a:pt x="3315" y="17971"/>
                  </a:cubicBezTo>
                  <a:cubicBezTo>
                    <a:pt x="3315" y="19974"/>
                    <a:pt x="3990" y="21600"/>
                    <a:pt x="4822" y="21600"/>
                  </a:cubicBezTo>
                  <a:cubicBezTo>
                    <a:pt x="5653" y="21600"/>
                    <a:pt x="6328" y="19974"/>
                    <a:pt x="6328" y="17971"/>
                  </a:cubicBezTo>
                  <a:cubicBezTo>
                    <a:pt x="6328" y="15968"/>
                    <a:pt x="5653" y="14342"/>
                    <a:pt x="4822" y="14342"/>
                  </a:cubicBezTo>
                  <a:close/>
                  <a:moveTo>
                    <a:pt x="18205" y="14342"/>
                  </a:moveTo>
                  <a:cubicBezTo>
                    <a:pt x="17374" y="14342"/>
                    <a:pt x="16699" y="15968"/>
                    <a:pt x="16699" y="17971"/>
                  </a:cubicBezTo>
                  <a:cubicBezTo>
                    <a:pt x="16699" y="19974"/>
                    <a:pt x="17374" y="21600"/>
                    <a:pt x="18205" y="21600"/>
                  </a:cubicBezTo>
                  <a:cubicBezTo>
                    <a:pt x="19037" y="21600"/>
                    <a:pt x="19710" y="19974"/>
                    <a:pt x="19710" y="17971"/>
                  </a:cubicBezTo>
                  <a:cubicBezTo>
                    <a:pt x="19705" y="15968"/>
                    <a:pt x="19037" y="14342"/>
                    <a:pt x="18205" y="14342"/>
                  </a:cubicBezTo>
                  <a:close/>
                  <a:moveTo>
                    <a:pt x="4822" y="16110"/>
                  </a:moveTo>
                  <a:cubicBezTo>
                    <a:pt x="5243" y="16110"/>
                    <a:pt x="5588" y="16944"/>
                    <a:pt x="5588" y="17959"/>
                  </a:cubicBezTo>
                  <a:cubicBezTo>
                    <a:pt x="5588" y="18986"/>
                    <a:pt x="5243" y="19804"/>
                    <a:pt x="4822" y="19804"/>
                  </a:cubicBezTo>
                  <a:cubicBezTo>
                    <a:pt x="4401" y="19804"/>
                    <a:pt x="4054" y="18973"/>
                    <a:pt x="4054" y="17959"/>
                  </a:cubicBezTo>
                  <a:cubicBezTo>
                    <a:pt x="4054" y="16944"/>
                    <a:pt x="4401" y="16110"/>
                    <a:pt x="4822" y="16110"/>
                  </a:cubicBezTo>
                  <a:close/>
                  <a:moveTo>
                    <a:pt x="18205" y="16110"/>
                  </a:moveTo>
                  <a:cubicBezTo>
                    <a:pt x="18626" y="16110"/>
                    <a:pt x="18971" y="16944"/>
                    <a:pt x="18971" y="17959"/>
                  </a:cubicBezTo>
                  <a:cubicBezTo>
                    <a:pt x="18971" y="18986"/>
                    <a:pt x="18626" y="19804"/>
                    <a:pt x="18205" y="19804"/>
                  </a:cubicBezTo>
                  <a:cubicBezTo>
                    <a:pt x="17784" y="19804"/>
                    <a:pt x="17438" y="18973"/>
                    <a:pt x="17438" y="17959"/>
                  </a:cubicBezTo>
                  <a:cubicBezTo>
                    <a:pt x="17438" y="16944"/>
                    <a:pt x="17784" y="16110"/>
                    <a:pt x="18205" y="16110"/>
                  </a:cubicBezTo>
                  <a:close/>
                </a:path>
              </a:pathLst>
            </a:custGeom>
            <a:solidFill>
              <a:srgbClr val="3D043D"/>
            </a:solidFill>
            <a:ln w="25400">
              <a:solidFill>
                <a:srgbClr val="F0695C"/>
              </a:solidFill>
            </a:ln>
          </p:spPr>
          <p:txBody>
            <a:bodyPr lIns="45718" tIns="45718" rIns="45718" bIns="45718" anchor="ctr"/>
            <a:lstStyle/>
            <a:p>
              <a:endParaRPr/>
            </a:p>
          </p:txBody>
        </p:sp>
        <p:sp>
          <p:nvSpPr>
            <p:cNvPr id="13" name="Line">
              <a:extLst>
                <a:ext uri="{FF2B5EF4-FFF2-40B4-BE49-F238E27FC236}">
                  <a16:creationId xmlns:a16="http://schemas.microsoft.com/office/drawing/2014/main" id="{EFE45D4C-43C2-C1E5-806E-5CB5348D44B0}"/>
                </a:ext>
              </a:extLst>
            </p:cNvPr>
            <p:cNvSpPr/>
            <p:nvPr/>
          </p:nvSpPr>
          <p:spPr>
            <a:xfrm flipV="1">
              <a:off x="10297204" y="5374776"/>
              <a:ext cx="625142" cy="134"/>
            </a:xfrm>
            <a:prstGeom prst="line">
              <a:avLst/>
            </a:prstGeom>
            <a:ln w="44450">
              <a:solidFill>
                <a:srgbClr val="F0695C"/>
              </a:solidFill>
              <a:tailEnd type="triangle"/>
            </a:ln>
          </p:spPr>
          <p:txBody>
            <a:bodyPr lIns="45719" rIns="45719"/>
            <a:lstStyle/>
            <a:p>
              <a:pPr defTabSz="457200">
                <a:defRPr sz="1200"/>
              </a:pPr>
              <a:endParaRPr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D775C95-415C-D5F4-82D8-33B9F474ECFA}"/>
                </a:ext>
              </a:extLst>
            </p:cNvPr>
            <p:cNvGrpSpPr/>
            <p:nvPr/>
          </p:nvGrpSpPr>
          <p:grpSpPr>
            <a:xfrm>
              <a:off x="2836347" y="5860727"/>
              <a:ext cx="2795403" cy="541325"/>
              <a:chOff x="3293446" y="857974"/>
              <a:chExt cx="1711757" cy="541325"/>
            </a:xfrm>
          </p:grpSpPr>
          <p:sp>
            <p:nvSpPr>
              <p:cNvPr id="16" name="Shape 4">
                <a:extLst>
                  <a:ext uri="{FF2B5EF4-FFF2-40B4-BE49-F238E27FC236}">
                    <a16:creationId xmlns:a16="http://schemas.microsoft.com/office/drawing/2014/main" id="{0FDD44EE-DADC-5E5C-D777-3F3F4ED2C8E1}"/>
                  </a:ext>
                </a:extLst>
              </p:cNvPr>
              <p:cNvSpPr/>
              <p:nvPr/>
            </p:nvSpPr>
            <p:spPr>
              <a:xfrm>
                <a:off x="3293446" y="857974"/>
                <a:ext cx="1711757" cy="541325"/>
              </a:xfrm>
              <a:prstGeom prst="rect">
                <a:avLst/>
              </a:prstGeom>
              <a:solidFill>
                <a:srgbClr val="F4F6F7"/>
              </a:solidFill>
              <a:ln w="9525">
                <a:solidFill>
                  <a:srgbClr val="C0C7C9"/>
                </a:solidFill>
                <a:prstDash val="solid"/>
              </a:ln>
            </p:spPr>
            <p:txBody>
              <a:bodyPr/>
              <a:lstStyle/>
              <a:p>
                <a:endParaRPr lang="en-US" sz="2880"/>
              </a:p>
            </p:txBody>
          </p:sp>
          <p:sp>
            <p:nvSpPr>
              <p:cNvPr id="18" name="Text 5">
                <a:extLst>
                  <a:ext uri="{FF2B5EF4-FFF2-40B4-BE49-F238E27FC236}">
                    <a16:creationId xmlns:a16="http://schemas.microsoft.com/office/drawing/2014/main" id="{339F3593-7823-6C52-8FF4-1BD63C8C6403}"/>
                  </a:ext>
                </a:extLst>
              </p:cNvPr>
              <p:cNvSpPr/>
              <p:nvPr/>
            </p:nvSpPr>
            <p:spPr>
              <a:xfrm>
                <a:off x="3293446" y="857974"/>
                <a:ext cx="1711757" cy="54132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ctr"/>
                <a:r>
                  <a:rPr lang="en-US" sz="1600" b="1" dirty="0">
                    <a:solidFill>
                      <a:srgbClr val="3D043D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Browse/Purchase/Checkout</a:t>
                </a:r>
                <a:endParaRPr lang="en-US" sz="1600" dirty="0">
                  <a:solidFill>
                    <a:srgbClr val="3D043D"/>
                  </a:solidFill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763C370E-66E9-CAA4-CE88-A5CEE6D8742B}"/>
                </a:ext>
              </a:extLst>
            </p:cNvPr>
            <p:cNvGrpSpPr/>
            <p:nvPr/>
          </p:nvGrpSpPr>
          <p:grpSpPr>
            <a:xfrm>
              <a:off x="6152203" y="5890487"/>
              <a:ext cx="2325993" cy="541325"/>
              <a:chOff x="3293446" y="857974"/>
              <a:chExt cx="1711757" cy="541325"/>
            </a:xfrm>
          </p:grpSpPr>
          <p:sp>
            <p:nvSpPr>
              <p:cNvPr id="40" name="Shape 4">
                <a:extLst>
                  <a:ext uri="{FF2B5EF4-FFF2-40B4-BE49-F238E27FC236}">
                    <a16:creationId xmlns:a16="http://schemas.microsoft.com/office/drawing/2014/main" id="{0CABBECB-EDA5-BB2A-32CF-57F1FDC89518}"/>
                  </a:ext>
                </a:extLst>
              </p:cNvPr>
              <p:cNvSpPr/>
              <p:nvPr/>
            </p:nvSpPr>
            <p:spPr>
              <a:xfrm>
                <a:off x="3293446" y="857974"/>
                <a:ext cx="1711757" cy="541325"/>
              </a:xfrm>
              <a:prstGeom prst="rect">
                <a:avLst/>
              </a:prstGeom>
              <a:solidFill>
                <a:srgbClr val="F4F6F7"/>
              </a:solidFill>
              <a:ln w="9525">
                <a:solidFill>
                  <a:srgbClr val="C0C7C9"/>
                </a:solidFill>
                <a:prstDash val="solid"/>
              </a:ln>
            </p:spPr>
            <p:txBody>
              <a:bodyPr/>
              <a:lstStyle/>
              <a:p>
                <a:endParaRPr lang="en-US" sz="2880"/>
              </a:p>
            </p:txBody>
          </p:sp>
          <p:sp>
            <p:nvSpPr>
              <p:cNvPr id="41" name="Text 5">
                <a:extLst>
                  <a:ext uri="{FF2B5EF4-FFF2-40B4-BE49-F238E27FC236}">
                    <a16:creationId xmlns:a16="http://schemas.microsoft.com/office/drawing/2014/main" id="{64EFC4BA-5229-04B1-A7C5-8B726C5929CE}"/>
                  </a:ext>
                </a:extLst>
              </p:cNvPr>
              <p:cNvSpPr/>
              <p:nvPr/>
            </p:nvSpPr>
            <p:spPr>
              <a:xfrm>
                <a:off x="3293446" y="857974"/>
                <a:ext cx="1711757" cy="54132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ctr"/>
                <a:r>
                  <a:rPr lang="en-US" sz="1600" b="1" dirty="0">
                    <a:solidFill>
                      <a:srgbClr val="3D043D"/>
                    </a:solidFill>
                    <a:latin typeface="Calibri" pitchFamily="34" charset="0"/>
                    <a:cs typeface="Calibri" pitchFamily="34" charset="-120"/>
                  </a:rPr>
                  <a:t>Address &amp; Order details</a:t>
                </a:r>
                <a:endParaRPr lang="en-US" sz="1600" dirty="0">
                  <a:solidFill>
                    <a:srgbClr val="3D043D"/>
                  </a:solidFill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0FE1D82F-3795-3F41-1B91-626103D05C34}"/>
                </a:ext>
              </a:extLst>
            </p:cNvPr>
            <p:cNvGrpSpPr/>
            <p:nvPr/>
          </p:nvGrpSpPr>
          <p:grpSpPr>
            <a:xfrm>
              <a:off x="9006153" y="5860727"/>
              <a:ext cx="2945321" cy="555064"/>
              <a:chOff x="3293447" y="844235"/>
              <a:chExt cx="2167536" cy="555064"/>
            </a:xfrm>
          </p:grpSpPr>
          <p:sp>
            <p:nvSpPr>
              <p:cNvPr id="43" name="Shape 4">
                <a:extLst>
                  <a:ext uri="{FF2B5EF4-FFF2-40B4-BE49-F238E27FC236}">
                    <a16:creationId xmlns:a16="http://schemas.microsoft.com/office/drawing/2014/main" id="{6F418016-AFA9-00DA-A933-C5DCD7561BC6}"/>
                  </a:ext>
                </a:extLst>
              </p:cNvPr>
              <p:cNvSpPr/>
              <p:nvPr/>
            </p:nvSpPr>
            <p:spPr>
              <a:xfrm>
                <a:off x="3293447" y="844235"/>
                <a:ext cx="2167536" cy="541325"/>
              </a:xfrm>
              <a:prstGeom prst="rect">
                <a:avLst/>
              </a:prstGeom>
              <a:solidFill>
                <a:srgbClr val="F4F6F7"/>
              </a:solidFill>
              <a:ln w="9525">
                <a:solidFill>
                  <a:srgbClr val="C0C7C9"/>
                </a:solidFill>
                <a:prstDash val="solid"/>
              </a:ln>
            </p:spPr>
            <p:txBody>
              <a:bodyPr/>
              <a:lstStyle/>
              <a:p>
                <a:endParaRPr lang="en-US" sz="2880"/>
              </a:p>
            </p:txBody>
          </p:sp>
          <p:sp>
            <p:nvSpPr>
              <p:cNvPr id="44" name="Text 5">
                <a:extLst>
                  <a:ext uri="{FF2B5EF4-FFF2-40B4-BE49-F238E27FC236}">
                    <a16:creationId xmlns:a16="http://schemas.microsoft.com/office/drawing/2014/main" id="{90B02B52-0C81-7595-B7B8-F00FD79C938D}"/>
                  </a:ext>
                </a:extLst>
              </p:cNvPr>
              <p:cNvSpPr/>
              <p:nvPr/>
            </p:nvSpPr>
            <p:spPr>
              <a:xfrm>
                <a:off x="3293447" y="857974"/>
                <a:ext cx="2167536" cy="54132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ctr"/>
                <a:r>
                  <a:rPr lang="en-US" sz="1600" b="1" dirty="0">
                    <a:solidFill>
                      <a:srgbClr val="3D043D"/>
                    </a:solidFill>
                    <a:latin typeface="Calibri" pitchFamily="34" charset="0"/>
                    <a:cs typeface="Calibri" pitchFamily="34" charset="-120"/>
                  </a:rPr>
                  <a:t>Final-mile delivery to consumer</a:t>
                </a:r>
                <a:endParaRPr lang="en-US" sz="1600" dirty="0">
                  <a:solidFill>
                    <a:srgbClr val="3D043D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386256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" grpId="0" animBg="1"/>
      <p:bldP spid="2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832237"/>
            <a:ext cx="131673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800" kern="1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What Freight Forwarders, Airlines, Marketplaces &amp; Couriers Must Prepare For</a:t>
            </a:r>
            <a:endParaRPr lang="en-US" sz="2800" kern="1200" dirty="0">
              <a:solidFill>
                <a:srgbClr val="3D043D"/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12064" y="2526967"/>
            <a:ext cx="6729984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4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12064" y="2526967"/>
            <a:ext cx="219456" cy="1755648"/>
          </a:xfrm>
          <a:prstGeom prst="rect">
            <a:avLst/>
          </a:prstGeom>
          <a:solidFill>
            <a:srgbClr val="F0695C"/>
          </a:solidFill>
          <a:ln w="12700">
            <a:solidFill>
              <a:srgbClr val="0A7E8C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877824" y="2673271"/>
            <a:ext cx="6217920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Cost Sensitivity on Low-Value Parcels</a:t>
            </a:r>
            <a:endParaRPr lang="en-US" sz="20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877824" y="3112183"/>
            <a:ext cx="6217920" cy="10533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kern="1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Shoppers used to duty-free delivery will notice higher prices at checkout or on delivery, driving more price comparison behaviour and potential cart abandonment</a:t>
            </a:r>
            <a:r>
              <a:rPr lang="en-US" sz="1680" kern="1200" dirty="0">
                <a:solidFill>
                  <a:srgbClr val="3D04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80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12064" y="4545962"/>
            <a:ext cx="6729984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4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12064" y="4545962"/>
            <a:ext cx="219456" cy="1755648"/>
          </a:xfrm>
          <a:prstGeom prst="rect">
            <a:avLst/>
          </a:prstGeom>
          <a:solidFill>
            <a:srgbClr val="F0695C"/>
          </a:solidFill>
          <a:ln w="12700">
            <a:solidFill>
              <a:srgbClr val="0A7E8C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77824" y="4692266"/>
            <a:ext cx="6217920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Landed-Cost Transparency at Checkout</a:t>
            </a:r>
            <a:endParaRPr lang="en-US" sz="20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77824" y="5131178"/>
            <a:ext cx="6217920" cy="10533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kern="1200" dirty="0">
                <a:solidFill>
                  <a:srgbClr val="3D043D"/>
                </a:solidFill>
                <a:latin typeface="Avenir Book" panose="02000503020000020003" pitchFamily="2" charset="0"/>
                <a:ea typeface="Calibri" pitchFamily="34" charset="-122"/>
                <a:cs typeface="Calibri" pitchFamily="34" charset="-120"/>
              </a:rPr>
              <a:t>Sellers and marketplaces must display the full cost including VAT and duty before purchase. Hidden charges on delivery damage customer trust and increase returns.</a:t>
            </a:r>
            <a:endParaRPr lang="en-US" kern="1200" dirty="0">
              <a:solidFill>
                <a:srgbClr val="3D043D"/>
              </a:solidFill>
              <a:latin typeface="Avenir Book" panose="02000503020000020003" pitchFamily="2" charset="0"/>
            </a:endParaRPr>
          </a:p>
        </p:txBody>
      </p:sp>
      <p:sp>
        <p:nvSpPr>
          <p:cNvPr id="24" name="Shape 1">
            <a:extLst>
              <a:ext uri="{FF2B5EF4-FFF2-40B4-BE49-F238E27FC236}">
                <a16:creationId xmlns:a16="http://schemas.microsoft.com/office/drawing/2014/main" id="{22C61B77-B4AB-9227-A760-F2BE239C227A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5" name="Text 0">
            <a:extLst>
              <a:ext uri="{FF2B5EF4-FFF2-40B4-BE49-F238E27FC236}">
                <a16:creationId xmlns:a16="http://schemas.microsoft.com/office/drawing/2014/main" id="{288F7506-DF89-C7D2-12B8-D31BD9D147E2}"/>
              </a:ext>
            </a:extLst>
          </p:cNvPr>
          <p:cNvSpPr/>
          <p:nvPr/>
        </p:nvSpPr>
        <p:spPr>
          <a:xfrm>
            <a:off x="731520" y="409651"/>
            <a:ext cx="13167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2800" b="1" spc="480" dirty="0">
                <a:solidFill>
                  <a:srgbClr val="F0695C"/>
                </a:solidFill>
                <a:latin typeface="Avenir Heavy" panose="02000503020000020003" pitchFamily="2" charset="0"/>
                <a:ea typeface="Calibri" pitchFamily="34" charset="-122"/>
                <a:cs typeface="Calibri" pitchFamily="34" charset="-120"/>
              </a:rPr>
              <a:t>OPERATIONAL IMPACT</a:t>
            </a:r>
            <a:endParaRPr lang="en-US" sz="2800" b="1" kern="1200" dirty="0">
              <a:solidFill>
                <a:srgbClr val="F0695C"/>
              </a:solidFill>
              <a:latin typeface="Avenir Heavy" panose="02000503020000020003" pitchFamily="2" charset="0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9D21EA2E-A50D-341A-CEE8-ACB42092205A}"/>
              </a:ext>
            </a:extLst>
          </p:cNvPr>
          <p:cNvSpPr/>
          <p:nvPr/>
        </p:nvSpPr>
        <p:spPr>
          <a:xfrm>
            <a:off x="1785753" y="2066109"/>
            <a:ext cx="397890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000" spc="480" dirty="0">
                <a:solidFill>
                  <a:srgbClr val="F0695C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RETAILER CHALLENGE</a:t>
            </a:r>
            <a:endParaRPr lang="en-US" sz="2000" kern="1200" dirty="0">
              <a:solidFill>
                <a:srgbClr val="F0695C"/>
              </a:solidFill>
              <a:latin typeface="Avenir Medium" panose="02000503020000020003" pitchFamily="2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14D1766-051E-D628-D3F4-BB316615549E}"/>
              </a:ext>
            </a:extLst>
          </p:cNvPr>
          <p:cNvGrpSpPr/>
          <p:nvPr/>
        </p:nvGrpSpPr>
        <p:grpSpPr>
          <a:xfrm>
            <a:off x="7461504" y="2076938"/>
            <a:ext cx="6729984" cy="4224672"/>
            <a:chOff x="7461504" y="2076938"/>
            <a:chExt cx="6729984" cy="4224672"/>
          </a:xfrm>
        </p:grpSpPr>
        <p:sp>
          <p:nvSpPr>
            <p:cNvPr id="8" name="Shape 6"/>
            <p:cNvSpPr/>
            <p:nvPr/>
          </p:nvSpPr>
          <p:spPr>
            <a:xfrm>
              <a:off x="7461504" y="2526967"/>
              <a:ext cx="6729984" cy="175564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0DCE4"/>
              </a:solidFill>
              <a:prstDash val="solid"/>
            </a:ln>
            <a:effectLst>
              <a:outerShdw blurRad="635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Shape 7"/>
            <p:cNvSpPr/>
            <p:nvPr/>
          </p:nvSpPr>
          <p:spPr>
            <a:xfrm>
              <a:off x="7461504" y="2526967"/>
              <a:ext cx="219456" cy="1755648"/>
            </a:xfrm>
            <a:prstGeom prst="rect">
              <a:avLst/>
            </a:prstGeom>
            <a:solidFill>
              <a:srgbClr val="3D043D"/>
            </a:solidFill>
            <a:ln w="12700">
              <a:solidFill>
                <a:srgbClr val="0A7E8C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Text 8"/>
            <p:cNvSpPr/>
            <p:nvPr/>
          </p:nvSpPr>
          <p:spPr>
            <a:xfrm>
              <a:off x="7827264" y="2673271"/>
              <a:ext cx="6217920" cy="40965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1463040" hangingPunct="1"/>
              <a:r>
                <a:rPr lang="en-US" sz="2000" kern="1200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Item-Level Data Accuracy Is Critical</a:t>
              </a:r>
              <a:endParaRPr lang="en-US" sz="2000" kern="1200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11" name="Text 9"/>
            <p:cNvSpPr/>
            <p:nvPr/>
          </p:nvSpPr>
          <p:spPr>
            <a:xfrm>
              <a:off x="7827264" y="3112183"/>
              <a:ext cx="6217920" cy="105338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1463040" hangingPunct="1"/>
              <a:r>
                <a:rPr lang="en-US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Customs authorities need accurate product descriptions, values, and commodity codes for every item in a parcel. Errors cause delays and penalties.</a:t>
              </a:r>
              <a:endParaRPr lang="en-US" kern="1200" dirty="0">
                <a:solidFill>
                  <a:srgbClr val="3D043D"/>
                </a:solidFill>
                <a:latin typeface="Avenir Book" panose="02000503020000020003" pitchFamily="2" charset="0"/>
              </a:endParaRPr>
            </a:p>
          </p:txBody>
        </p:sp>
        <p:sp>
          <p:nvSpPr>
            <p:cNvPr id="16" name="Shape 14"/>
            <p:cNvSpPr/>
            <p:nvPr/>
          </p:nvSpPr>
          <p:spPr>
            <a:xfrm>
              <a:off x="7461504" y="4545962"/>
              <a:ext cx="6729984" cy="175564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0DCE4"/>
              </a:solidFill>
              <a:prstDash val="solid"/>
            </a:ln>
            <a:effectLst>
              <a:outerShdw blurRad="63500" dist="25400" dir="81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Shape 15"/>
            <p:cNvSpPr/>
            <p:nvPr/>
          </p:nvSpPr>
          <p:spPr>
            <a:xfrm>
              <a:off x="7461504" y="4545962"/>
              <a:ext cx="219456" cy="1755648"/>
            </a:xfrm>
            <a:prstGeom prst="rect">
              <a:avLst/>
            </a:prstGeom>
            <a:solidFill>
              <a:srgbClr val="3D043D"/>
            </a:solidFill>
            <a:ln w="12700">
              <a:solidFill>
                <a:srgbClr val="0A7E8C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Text 16"/>
            <p:cNvSpPr/>
            <p:nvPr/>
          </p:nvSpPr>
          <p:spPr>
            <a:xfrm>
              <a:off x="7827264" y="4692266"/>
              <a:ext cx="6217920" cy="40965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1463040" hangingPunct="1"/>
              <a:r>
                <a:rPr lang="en-US" sz="2000" kern="1200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IOSS and Customs Data Integration</a:t>
              </a:r>
              <a:endParaRPr lang="en-US" sz="2000" kern="1200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19" name="Text 17"/>
            <p:cNvSpPr/>
            <p:nvPr/>
          </p:nvSpPr>
          <p:spPr>
            <a:xfrm>
              <a:off x="7827264" y="5131178"/>
              <a:ext cx="6217920" cy="105338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1463040" hangingPunct="1"/>
              <a:r>
                <a:rPr lang="en-US" kern="1200" dirty="0">
                  <a:solidFill>
                    <a:srgbClr val="1A2A3A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IOSS registration numbers must be embedded in shipment data. Systems need to be aligned so customs authorities can verify VAT has already been collected.</a:t>
              </a:r>
              <a:endParaRPr lang="en-US" kern="1200" dirty="0">
                <a:solidFill>
                  <a:prstClr val="black"/>
                </a:solidFill>
                <a:latin typeface="Avenir Book" panose="02000503020000020003" pitchFamily="2" charset="0"/>
              </a:endParaRPr>
            </a:p>
          </p:txBody>
        </p:sp>
        <p:sp>
          <p:nvSpPr>
            <p:cNvPr id="26" name="Text 0">
              <a:extLst>
                <a:ext uri="{FF2B5EF4-FFF2-40B4-BE49-F238E27FC236}">
                  <a16:creationId xmlns:a16="http://schemas.microsoft.com/office/drawing/2014/main" id="{CC88F148-A585-849E-FB05-8D4582223CC1}"/>
                </a:ext>
              </a:extLst>
            </p:cNvPr>
            <p:cNvSpPr/>
            <p:nvPr/>
          </p:nvSpPr>
          <p:spPr>
            <a:xfrm>
              <a:off x="8946771" y="2076938"/>
              <a:ext cx="3978906" cy="5120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2000" spc="480" dirty="0">
                  <a:solidFill>
                    <a:srgbClr val="F0695C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YOUR CHALLENGE</a:t>
              </a:r>
              <a:endParaRPr lang="en-US" sz="2000" kern="1200" dirty="0">
                <a:solidFill>
                  <a:srgbClr val="F0695C"/>
                </a:solidFill>
                <a:latin typeface="Avenir Medium" panose="02000503020000020003" pitchFamily="2" charset="0"/>
              </a:endParaRPr>
            </a:p>
          </p:txBody>
        </p:sp>
      </p:grpSp>
      <p:sp>
        <p:nvSpPr>
          <p:cNvPr id="27" name="Text 1">
            <a:extLst>
              <a:ext uri="{FF2B5EF4-FFF2-40B4-BE49-F238E27FC236}">
                <a16:creationId xmlns:a16="http://schemas.microsoft.com/office/drawing/2014/main" id="{05384CC3-E8C7-41AE-8660-05498E0673B0}"/>
              </a:ext>
            </a:extLst>
          </p:cNvPr>
          <p:cNvSpPr/>
          <p:nvPr/>
        </p:nvSpPr>
        <p:spPr>
          <a:xfrm>
            <a:off x="877824" y="6762757"/>
            <a:ext cx="131673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463040" hangingPunct="1"/>
            <a:r>
              <a:rPr lang="en-US" sz="2800" kern="1200" dirty="0">
                <a:solidFill>
                  <a:srgbClr val="F0695C"/>
                </a:solidFill>
                <a:latin typeface="Avenir Book" panose="02000503020000020003" pitchFamily="2" charset="0"/>
                <a:cs typeface="Calibri" pitchFamily="34" charset="-120"/>
              </a:rPr>
              <a:t>IMPACT ON CUSTOMER EXPERIENCE IS KEY FOR RETAILERS</a:t>
            </a:r>
            <a:endParaRPr lang="en-US" sz="2800" kern="1200" dirty="0">
              <a:solidFill>
                <a:srgbClr val="F0695C"/>
              </a:solidFill>
              <a:latin typeface="Avenir Book" panose="02000503020000020003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501636E8-11AB-E910-72E5-7054694DB42C}"/>
              </a:ext>
            </a:extLst>
          </p:cNvPr>
          <p:cNvGrpSpPr/>
          <p:nvPr/>
        </p:nvGrpSpPr>
        <p:grpSpPr>
          <a:xfrm>
            <a:off x="808328" y="731891"/>
            <a:ext cx="13430842" cy="457182"/>
            <a:chOff x="502920" y="1081147"/>
            <a:chExt cx="8394278" cy="285739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ECD206D-6200-89C9-38A8-CC3057761286}"/>
                </a:ext>
              </a:extLst>
            </p:cNvPr>
            <p:cNvGrpSpPr/>
            <p:nvPr/>
          </p:nvGrpSpPr>
          <p:grpSpPr>
            <a:xfrm>
              <a:off x="502920" y="1081147"/>
              <a:ext cx="8074152" cy="285739"/>
              <a:chOff x="566928" y="850392"/>
              <a:chExt cx="8074152" cy="285739"/>
            </a:xfrm>
          </p:grpSpPr>
          <p:sp>
            <p:nvSpPr>
              <p:cNvPr id="21" name="Shape 19"/>
              <p:cNvSpPr/>
              <p:nvPr/>
            </p:nvSpPr>
            <p:spPr>
              <a:xfrm>
                <a:off x="566928" y="850392"/>
                <a:ext cx="8074152" cy="256032"/>
              </a:xfrm>
              <a:prstGeom prst="rect">
                <a:avLst/>
              </a:prstGeom>
              <a:solidFill>
                <a:srgbClr val="F0695C">
                  <a:alpha val="25000"/>
                </a:srgbClr>
              </a:solidFill>
              <a:ln w="6350">
                <a:solidFill>
                  <a:srgbClr val="E8C47E"/>
                </a:solidFill>
                <a:prstDash val="solid"/>
              </a:ln>
            </p:spPr>
            <p:txBody>
              <a:bodyPr/>
              <a:lstStyle/>
              <a:p>
                <a:endParaRPr lang="en-US" sz="2880"/>
              </a:p>
            </p:txBody>
          </p:sp>
          <p:sp>
            <p:nvSpPr>
              <p:cNvPr id="23" name="Text 21"/>
              <p:cNvSpPr/>
              <p:nvPr/>
            </p:nvSpPr>
            <p:spPr>
              <a:xfrm>
                <a:off x="594360" y="880099"/>
                <a:ext cx="6215569" cy="256032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r>
                  <a:rPr lang="en-US" sz="2000" b="1" spc="160" dirty="0" err="1">
                    <a:solidFill>
                      <a:srgbClr val="3D043D"/>
                    </a:solidFill>
                    <a:latin typeface="Avenir Heavy" panose="02000503020000020003" pitchFamily="2" charset="0"/>
                    <a:ea typeface="Calibri" pitchFamily="34" charset="-122"/>
                    <a:cs typeface="Calibri" pitchFamily="34" charset="-120"/>
                  </a:rPr>
                  <a:t>eCOMMERCE</a:t>
                </a:r>
                <a:r>
                  <a:rPr lang="en-US" sz="2000" b="1" spc="160" dirty="0">
                    <a:solidFill>
                      <a:srgbClr val="3D043D"/>
                    </a:solidFill>
                    <a:latin typeface="Avenir Heavy" panose="02000503020000020003" pitchFamily="2" charset="0"/>
                    <a:ea typeface="Calibri" pitchFamily="34" charset="-122"/>
                    <a:cs typeface="Calibri" pitchFamily="34" charset="-120"/>
                  </a:rPr>
                  <a:t> LOGISTICS:AIRLINE / GSSA / GROUND HANDLER LENS</a:t>
                </a:r>
                <a:endParaRPr lang="en-US" sz="2000" b="1" dirty="0">
                  <a:solidFill>
                    <a:srgbClr val="3D043D"/>
                  </a:solidFill>
                  <a:latin typeface="Avenir Heavy" panose="02000503020000020003" pitchFamily="2" charset="0"/>
                </a:endParaRPr>
              </a:p>
            </p:txBody>
          </p:sp>
        </p:grpSp>
        <p:sp>
          <p:nvSpPr>
            <p:cNvPr id="24" name="Text 22"/>
            <p:cNvSpPr/>
            <p:nvPr/>
          </p:nvSpPr>
          <p:spPr>
            <a:xfrm>
              <a:off x="6675200" y="1115568"/>
              <a:ext cx="1097280" cy="2011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600" dirty="0">
                  <a:solidFill>
                    <a:srgbClr val="2980B9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■  Pre-border</a:t>
              </a:r>
              <a:endParaRPr lang="en-US" sz="1600" dirty="0">
                <a:latin typeface="Avenir Medium" panose="02000503020000020003" pitchFamily="2" charset="0"/>
              </a:endParaRPr>
            </a:p>
          </p:txBody>
        </p:sp>
        <p:sp>
          <p:nvSpPr>
            <p:cNvPr id="25" name="Text 23"/>
            <p:cNvSpPr/>
            <p:nvPr/>
          </p:nvSpPr>
          <p:spPr>
            <a:xfrm>
              <a:off x="7617038" y="1106424"/>
              <a:ext cx="1280160" cy="2011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600" dirty="0">
                  <a:solidFill>
                    <a:srgbClr val="E67E22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■  </a:t>
              </a:r>
              <a:r>
                <a:rPr lang="en-US" sz="1600" dirty="0">
                  <a:solidFill>
                    <a:srgbClr val="F0695C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Post-border</a:t>
              </a:r>
              <a:endParaRPr lang="en-US" sz="1600" dirty="0">
                <a:solidFill>
                  <a:srgbClr val="F0695C"/>
                </a:solidFill>
                <a:latin typeface="Avenir Medium" panose="02000503020000020003" pitchFamily="2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FFCE96C-C454-4492-3FB2-4286A2A79A32}"/>
              </a:ext>
            </a:extLst>
          </p:cNvPr>
          <p:cNvGrpSpPr/>
          <p:nvPr/>
        </p:nvGrpSpPr>
        <p:grpSpPr>
          <a:xfrm>
            <a:off x="801014" y="1738667"/>
            <a:ext cx="13021055" cy="4735449"/>
            <a:chOff x="804672" y="2496579"/>
            <a:chExt cx="12406579" cy="4067251"/>
          </a:xfrm>
        </p:grpSpPr>
        <p:sp>
          <p:nvSpPr>
            <p:cNvPr id="26" name="Shape 24"/>
            <p:cNvSpPr/>
            <p:nvPr/>
          </p:nvSpPr>
          <p:spPr>
            <a:xfrm>
              <a:off x="819301" y="2496579"/>
              <a:ext cx="2882189" cy="1580083"/>
            </a:xfrm>
            <a:prstGeom prst="rect">
              <a:avLst/>
            </a:prstGeom>
            <a:solidFill>
              <a:srgbClr val="EBF5FB"/>
            </a:solidFill>
            <a:ln w="9525">
              <a:solidFill>
                <a:srgbClr val="2980B9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27" name="Text 25"/>
            <p:cNvSpPr/>
            <p:nvPr/>
          </p:nvSpPr>
          <p:spPr>
            <a:xfrm>
              <a:off x="950976" y="2628253"/>
              <a:ext cx="585216" cy="26334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400" b="1" dirty="0">
                  <a:solidFill>
                    <a:srgbClr val="2980B9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01</a:t>
              </a:r>
              <a:endParaRPr lang="en-US" sz="1400" b="1" dirty="0">
                <a:latin typeface="Avenir Heavy" panose="02000503020000020003" pitchFamily="2" charset="0"/>
              </a:endParaRPr>
            </a:p>
          </p:txBody>
        </p:sp>
        <p:sp>
          <p:nvSpPr>
            <p:cNvPr id="28" name="Text 26"/>
            <p:cNvSpPr/>
            <p:nvPr/>
          </p:nvSpPr>
          <p:spPr>
            <a:xfrm>
              <a:off x="950976" y="2920861"/>
              <a:ext cx="2618842" cy="5852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b="1" dirty="0">
                  <a:solidFill>
                    <a:srgbClr val="1A4F72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Retailer onboarding </a:t>
              </a:r>
              <a:endParaRPr lang="en-US" b="1" dirty="0">
                <a:latin typeface="Avenir Heavy" panose="02000503020000020003" pitchFamily="2" charset="0"/>
              </a:endParaRPr>
            </a:p>
          </p:txBody>
        </p:sp>
        <p:sp>
          <p:nvSpPr>
            <p:cNvPr id="29" name="Text 27"/>
            <p:cNvSpPr/>
            <p:nvPr/>
          </p:nvSpPr>
          <p:spPr>
            <a:xfrm>
              <a:off x="950976" y="3268119"/>
              <a:ext cx="2618842" cy="69149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600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Identify retailer needs; B2C parcels and/or B2B bulk. Are they a good commercial fit.</a:t>
              </a:r>
              <a:endParaRPr lang="en-US" sz="1600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30" name="Shape 28"/>
            <p:cNvSpPr/>
            <p:nvPr/>
          </p:nvSpPr>
          <p:spPr>
            <a:xfrm>
              <a:off x="3686861" y="3286621"/>
              <a:ext cx="292608" cy="0"/>
            </a:xfrm>
            <a:prstGeom prst="line">
              <a:avLst/>
            </a:prstGeom>
            <a:noFill/>
            <a:ln w="9525">
              <a:solidFill>
                <a:srgbClr val="2980B9"/>
              </a:solidFill>
              <a:prstDash val="solid"/>
              <a:tailEnd type="arrow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31" name="Shape 29"/>
            <p:cNvSpPr/>
            <p:nvPr/>
          </p:nvSpPr>
          <p:spPr>
            <a:xfrm>
              <a:off x="3979469" y="2496579"/>
              <a:ext cx="2882189" cy="1580083"/>
            </a:xfrm>
            <a:prstGeom prst="rect">
              <a:avLst/>
            </a:prstGeom>
            <a:solidFill>
              <a:srgbClr val="EBF5FB"/>
            </a:solidFill>
            <a:ln w="9525">
              <a:solidFill>
                <a:srgbClr val="2980B9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32" name="Text 30"/>
            <p:cNvSpPr/>
            <p:nvPr/>
          </p:nvSpPr>
          <p:spPr>
            <a:xfrm>
              <a:off x="4125773" y="2628253"/>
              <a:ext cx="585216" cy="26334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400" b="1" dirty="0">
                  <a:solidFill>
                    <a:srgbClr val="2980B9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02</a:t>
              </a:r>
              <a:endParaRPr lang="en-US" sz="1400" b="1" dirty="0">
                <a:latin typeface="Avenir Heavy" panose="02000503020000020003" pitchFamily="2" charset="0"/>
              </a:endParaRPr>
            </a:p>
          </p:txBody>
        </p:sp>
        <p:sp>
          <p:nvSpPr>
            <p:cNvPr id="33" name="Text 31"/>
            <p:cNvSpPr/>
            <p:nvPr/>
          </p:nvSpPr>
          <p:spPr>
            <a:xfrm>
              <a:off x="4125773" y="2920861"/>
              <a:ext cx="2618842" cy="5852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b="1" dirty="0">
                  <a:solidFill>
                    <a:srgbClr val="1A4F72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Order &amp; data capture</a:t>
              </a:r>
              <a:endParaRPr lang="en-US" b="1" dirty="0">
                <a:latin typeface="Avenir Heavy" panose="02000503020000020003" pitchFamily="2" charset="0"/>
              </a:endParaRPr>
            </a:p>
          </p:txBody>
        </p:sp>
        <p:sp>
          <p:nvSpPr>
            <p:cNvPr id="34" name="Text 32"/>
            <p:cNvSpPr/>
            <p:nvPr/>
          </p:nvSpPr>
          <p:spPr>
            <a:xfrm>
              <a:off x="4125773" y="3302103"/>
              <a:ext cx="2618842" cy="64373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600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API/EDI integration, HS codes, pre-advice</a:t>
              </a:r>
              <a:r>
                <a:rPr lang="en-US" sz="1600" dirty="0">
                  <a:solidFill>
                    <a:srgbClr val="3D043D"/>
                  </a:solidFill>
                  <a:latin typeface="Avenir Medium" panose="02000503020000020003" pitchFamily="2" charset="0"/>
                </a:rPr>
                <a:t> </a:t>
              </a:r>
              <a:r>
                <a:rPr lang="en-US" sz="1600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SKU-level,</a:t>
              </a:r>
            </a:p>
            <a:p>
              <a:r>
                <a:rPr lang="en-US" sz="1600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data compliance</a:t>
              </a:r>
              <a:endParaRPr lang="en-US" sz="1600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35" name="Shape 33"/>
            <p:cNvSpPr/>
            <p:nvPr/>
          </p:nvSpPr>
          <p:spPr>
            <a:xfrm>
              <a:off x="6861658" y="3286621"/>
              <a:ext cx="292608" cy="0"/>
            </a:xfrm>
            <a:prstGeom prst="line">
              <a:avLst/>
            </a:prstGeom>
            <a:noFill/>
            <a:ln w="9525">
              <a:solidFill>
                <a:srgbClr val="2980B9"/>
              </a:solidFill>
              <a:prstDash val="solid"/>
              <a:tailEnd type="arrow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36" name="Shape 34"/>
            <p:cNvSpPr/>
            <p:nvPr/>
          </p:nvSpPr>
          <p:spPr>
            <a:xfrm>
              <a:off x="7154266" y="2496579"/>
              <a:ext cx="2882189" cy="1580083"/>
            </a:xfrm>
            <a:prstGeom prst="rect">
              <a:avLst/>
            </a:prstGeom>
            <a:solidFill>
              <a:srgbClr val="EBF5FB"/>
            </a:solidFill>
            <a:ln w="9525">
              <a:solidFill>
                <a:srgbClr val="2980B9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37" name="Text 35"/>
            <p:cNvSpPr/>
            <p:nvPr/>
          </p:nvSpPr>
          <p:spPr>
            <a:xfrm>
              <a:off x="7300570" y="2628253"/>
              <a:ext cx="585216" cy="26334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400" b="1" dirty="0">
                  <a:solidFill>
                    <a:srgbClr val="2980B9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03</a:t>
              </a:r>
              <a:endParaRPr lang="en-US" sz="1400" b="1" dirty="0">
                <a:latin typeface="Avenir Heavy" panose="02000503020000020003" pitchFamily="2" charset="0"/>
              </a:endParaRPr>
            </a:p>
          </p:txBody>
        </p:sp>
        <p:sp>
          <p:nvSpPr>
            <p:cNvPr id="38" name="Text 36"/>
            <p:cNvSpPr/>
            <p:nvPr/>
          </p:nvSpPr>
          <p:spPr>
            <a:xfrm>
              <a:off x="7300569" y="2920861"/>
              <a:ext cx="2618842" cy="5852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b="1" dirty="0">
                  <a:solidFill>
                    <a:srgbClr val="1A4F72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First mile consolidation</a:t>
              </a:r>
              <a:endParaRPr lang="en-US" b="1" dirty="0">
                <a:latin typeface="Avenir Heavy" panose="02000503020000020003" pitchFamily="2" charset="0"/>
              </a:endParaRPr>
            </a:p>
          </p:txBody>
        </p:sp>
        <p:sp>
          <p:nvSpPr>
            <p:cNvPr id="39" name="Text 37"/>
            <p:cNvSpPr/>
            <p:nvPr/>
          </p:nvSpPr>
          <p:spPr>
            <a:xfrm>
              <a:off x="7300569" y="3535336"/>
              <a:ext cx="2618842" cy="5120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600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Supplier collection, origin hub, Linehaul optimisation</a:t>
              </a:r>
              <a:endParaRPr lang="en-US" sz="1600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40" name="Shape 38"/>
            <p:cNvSpPr/>
            <p:nvPr/>
          </p:nvSpPr>
          <p:spPr>
            <a:xfrm>
              <a:off x="10036454" y="3286621"/>
              <a:ext cx="292608" cy="0"/>
            </a:xfrm>
            <a:prstGeom prst="line">
              <a:avLst/>
            </a:prstGeom>
            <a:noFill/>
            <a:ln w="9525">
              <a:solidFill>
                <a:srgbClr val="2980B9"/>
              </a:solidFill>
              <a:prstDash val="solid"/>
              <a:tailEnd type="arrow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41" name="Shape 39"/>
            <p:cNvSpPr/>
            <p:nvPr/>
          </p:nvSpPr>
          <p:spPr>
            <a:xfrm>
              <a:off x="10329062" y="2496579"/>
              <a:ext cx="2882189" cy="1580083"/>
            </a:xfrm>
            <a:prstGeom prst="rect">
              <a:avLst/>
            </a:prstGeom>
            <a:solidFill>
              <a:srgbClr val="EBF5FB"/>
            </a:solidFill>
            <a:ln w="9525">
              <a:solidFill>
                <a:srgbClr val="2980B9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42" name="Text 40"/>
            <p:cNvSpPr/>
            <p:nvPr/>
          </p:nvSpPr>
          <p:spPr>
            <a:xfrm>
              <a:off x="10475366" y="2628253"/>
              <a:ext cx="585216" cy="26334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400" b="1" dirty="0">
                  <a:solidFill>
                    <a:srgbClr val="2980B9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04</a:t>
              </a:r>
              <a:endParaRPr lang="en-US" sz="1400" b="1" dirty="0">
                <a:latin typeface="Avenir Heavy" panose="02000503020000020003" pitchFamily="2" charset="0"/>
              </a:endParaRPr>
            </a:p>
          </p:txBody>
        </p:sp>
        <p:sp>
          <p:nvSpPr>
            <p:cNvPr id="43" name="Text 41"/>
            <p:cNvSpPr/>
            <p:nvPr/>
          </p:nvSpPr>
          <p:spPr>
            <a:xfrm>
              <a:off x="10475366" y="2920861"/>
              <a:ext cx="2618842" cy="5852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b="1" dirty="0">
                  <a:solidFill>
                    <a:srgbClr val="1A4F72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Cross-border movement</a:t>
              </a:r>
              <a:endParaRPr lang="en-US" b="1" dirty="0">
                <a:latin typeface="Avenir Heavy" panose="02000503020000020003" pitchFamily="2" charset="0"/>
              </a:endParaRPr>
            </a:p>
          </p:txBody>
        </p:sp>
        <p:sp>
          <p:nvSpPr>
            <p:cNvPr id="44" name="Text 42"/>
            <p:cNvSpPr/>
            <p:nvPr/>
          </p:nvSpPr>
          <p:spPr>
            <a:xfrm>
              <a:off x="10501797" y="3522644"/>
              <a:ext cx="2618842" cy="5120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600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Airfreight capacity planning</a:t>
              </a:r>
              <a:endParaRPr lang="en-US" sz="1600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  <a:p>
              <a:r>
                <a:rPr lang="en-US" sz="1600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Direct vs hub routing</a:t>
              </a:r>
              <a:endParaRPr lang="en-US" sz="1600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45" name="Shape 43"/>
            <p:cNvSpPr/>
            <p:nvPr/>
          </p:nvSpPr>
          <p:spPr>
            <a:xfrm>
              <a:off x="804672" y="4983747"/>
              <a:ext cx="2882189" cy="1580083"/>
            </a:xfrm>
            <a:prstGeom prst="rect">
              <a:avLst/>
            </a:prstGeom>
            <a:solidFill>
              <a:srgbClr val="F0695C">
                <a:alpha val="25000"/>
              </a:srgbClr>
            </a:solidFill>
            <a:ln w="9525">
              <a:solidFill>
                <a:srgbClr val="E67E22"/>
              </a:solidFill>
              <a:prstDash val="solid"/>
            </a:ln>
          </p:spPr>
          <p:txBody>
            <a:bodyPr/>
            <a:lstStyle/>
            <a:p>
              <a:endParaRPr lang="en-US" sz="288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46" name="Text 44"/>
            <p:cNvSpPr/>
            <p:nvPr/>
          </p:nvSpPr>
          <p:spPr>
            <a:xfrm>
              <a:off x="950976" y="5115421"/>
              <a:ext cx="585216" cy="26334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400" b="1" dirty="0">
                  <a:solidFill>
                    <a:srgbClr val="F0695C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05</a:t>
              </a:r>
              <a:endParaRPr lang="en-US" sz="1400" b="1" dirty="0">
                <a:solidFill>
                  <a:srgbClr val="F0695C"/>
                </a:solidFill>
                <a:latin typeface="Avenir Heavy" panose="02000503020000020003" pitchFamily="2" charset="0"/>
              </a:endParaRPr>
            </a:p>
          </p:txBody>
        </p:sp>
        <p:sp>
          <p:nvSpPr>
            <p:cNvPr id="47" name="Text 45"/>
            <p:cNvSpPr/>
            <p:nvPr/>
          </p:nvSpPr>
          <p:spPr>
            <a:xfrm>
              <a:off x="950976" y="5408029"/>
              <a:ext cx="2618842" cy="5852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b="1" dirty="0">
                  <a:solidFill>
                    <a:srgbClr val="F0695C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Customs &amp; compliance</a:t>
              </a:r>
              <a:endParaRPr lang="en-US" b="1" dirty="0">
                <a:solidFill>
                  <a:srgbClr val="F0695C"/>
                </a:solidFill>
                <a:latin typeface="Avenir Heavy" panose="02000503020000020003" pitchFamily="2" charset="0"/>
              </a:endParaRPr>
            </a:p>
          </p:txBody>
        </p:sp>
        <p:sp>
          <p:nvSpPr>
            <p:cNvPr id="48" name="Text 46"/>
            <p:cNvSpPr/>
            <p:nvPr/>
          </p:nvSpPr>
          <p:spPr>
            <a:xfrm>
              <a:off x="950976" y="5993245"/>
              <a:ext cx="2618842" cy="5120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600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Pre-clearance, DDP vs DAP</a:t>
              </a:r>
              <a:endParaRPr lang="en-US" sz="1600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  <a:p>
              <a:r>
                <a:rPr lang="en-US" sz="1600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Incomplete data handling</a:t>
              </a:r>
              <a:endParaRPr lang="en-US" sz="1600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49" name="Shape 47"/>
            <p:cNvSpPr/>
            <p:nvPr/>
          </p:nvSpPr>
          <p:spPr>
            <a:xfrm>
              <a:off x="3686861" y="5773789"/>
              <a:ext cx="292608" cy="0"/>
            </a:xfrm>
            <a:prstGeom prst="line">
              <a:avLst/>
            </a:prstGeom>
            <a:noFill/>
            <a:ln w="9525">
              <a:solidFill>
                <a:srgbClr val="F0695C"/>
              </a:solidFill>
              <a:prstDash val="solid"/>
              <a:tailEnd type="arrow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50" name="Shape 48"/>
            <p:cNvSpPr/>
            <p:nvPr/>
          </p:nvSpPr>
          <p:spPr>
            <a:xfrm>
              <a:off x="3979469" y="4983747"/>
              <a:ext cx="2882189" cy="1580083"/>
            </a:xfrm>
            <a:prstGeom prst="rect">
              <a:avLst/>
            </a:prstGeom>
            <a:solidFill>
              <a:srgbClr val="F0695C">
                <a:alpha val="25000"/>
              </a:srgbClr>
            </a:solidFill>
            <a:ln w="9525">
              <a:solidFill>
                <a:srgbClr val="E67E22"/>
              </a:solidFill>
              <a:prstDash val="solid"/>
            </a:ln>
          </p:spPr>
          <p:txBody>
            <a:bodyPr/>
            <a:lstStyle/>
            <a:p>
              <a:endParaRPr lang="en-US" sz="288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51" name="Text 49"/>
            <p:cNvSpPr/>
            <p:nvPr/>
          </p:nvSpPr>
          <p:spPr>
            <a:xfrm>
              <a:off x="4125773" y="5115421"/>
              <a:ext cx="585216" cy="26334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400" b="1" dirty="0">
                  <a:solidFill>
                    <a:srgbClr val="F0695C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06</a:t>
              </a:r>
              <a:endParaRPr lang="en-US" sz="1400" b="1" dirty="0">
                <a:solidFill>
                  <a:srgbClr val="F0695C"/>
                </a:solidFill>
                <a:latin typeface="Avenir Heavy" panose="02000503020000020003" pitchFamily="2" charset="0"/>
              </a:endParaRPr>
            </a:p>
          </p:txBody>
        </p:sp>
        <p:sp>
          <p:nvSpPr>
            <p:cNvPr id="52" name="Text 50"/>
            <p:cNvSpPr/>
            <p:nvPr/>
          </p:nvSpPr>
          <p:spPr>
            <a:xfrm>
              <a:off x="4125773" y="5408029"/>
              <a:ext cx="2618842" cy="5852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b="1" dirty="0">
                  <a:solidFill>
                    <a:srgbClr val="F0695C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Destination &amp; last mile</a:t>
              </a:r>
              <a:endParaRPr lang="en-US" b="1" dirty="0">
                <a:solidFill>
                  <a:srgbClr val="F0695C"/>
                </a:solidFill>
                <a:latin typeface="Avenir Heavy" panose="02000503020000020003" pitchFamily="2" charset="0"/>
              </a:endParaRPr>
            </a:p>
          </p:txBody>
        </p:sp>
        <p:sp>
          <p:nvSpPr>
            <p:cNvPr id="53" name="Text 51"/>
            <p:cNvSpPr/>
            <p:nvPr/>
          </p:nvSpPr>
          <p:spPr>
            <a:xfrm>
              <a:off x="4125773" y="5993245"/>
              <a:ext cx="2618842" cy="5120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600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Parcel network injection</a:t>
              </a:r>
              <a:endParaRPr lang="en-US" sz="1600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  <a:p>
              <a:r>
                <a:rPr lang="en-US" sz="1600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SLA alignment with retailer</a:t>
              </a:r>
              <a:endParaRPr lang="en-US" sz="1600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54" name="Shape 52"/>
            <p:cNvSpPr/>
            <p:nvPr/>
          </p:nvSpPr>
          <p:spPr>
            <a:xfrm>
              <a:off x="6861658" y="5773789"/>
              <a:ext cx="292608" cy="0"/>
            </a:xfrm>
            <a:prstGeom prst="line">
              <a:avLst/>
            </a:prstGeom>
            <a:noFill/>
            <a:ln w="9525">
              <a:solidFill>
                <a:srgbClr val="F0695C"/>
              </a:solidFill>
              <a:prstDash val="solid"/>
              <a:tailEnd type="arrow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55" name="Shape 53"/>
            <p:cNvSpPr/>
            <p:nvPr/>
          </p:nvSpPr>
          <p:spPr>
            <a:xfrm>
              <a:off x="7154266" y="4983747"/>
              <a:ext cx="2882189" cy="1580083"/>
            </a:xfrm>
            <a:prstGeom prst="rect">
              <a:avLst/>
            </a:prstGeom>
            <a:solidFill>
              <a:srgbClr val="F0695C">
                <a:alpha val="25000"/>
              </a:srgbClr>
            </a:solidFill>
            <a:ln w="9525">
              <a:solidFill>
                <a:srgbClr val="E67E22"/>
              </a:solidFill>
              <a:prstDash val="solid"/>
            </a:ln>
          </p:spPr>
          <p:txBody>
            <a:bodyPr/>
            <a:lstStyle/>
            <a:p>
              <a:endParaRPr lang="en-US" sz="288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56" name="Text 54"/>
            <p:cNvSpPr/>
            <p:nvPr/>
          </p:nvSpPr>
          <p:spPr>
            <a:xfrm>
              <a:off x="7300570" y="5115421"/>
              <a:ext cx="585216" cy="26334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400" b="1" dirty="0">
                  <a:solidFill>
                    <a:srgbClr val="F0695C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07</a:t>
              </a:r>
              <a:endParaRPr lang="en-US" sz="1400" b="1" dirty="0">
                <a:solidFill>
                  <a:srgbClr val="F0695C"/>
                </a:solidFill>
                <a:latin typeface="Avenir Heavy" panose="02000503020000020003" pitchFamily="2" charset="0"/>
              </a:endParaRPr>
            </a:p>
          </p:txBody>
        </p:sp>
        <p:sp>
          <p:nvSpPr>
            <p:cNvPr id="57" name="Text 55"/>
            <p:cNvSpPr/>
            <p:nvPr/>
          </p:nvSpPr>
          <p:spPr>
            <a:xfrm>
              <a:off x="7300569" y="5408029"/>
              <a:ext cx="2618842" cy="5852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b="1" dirty="0">
                  <a:solidFill>
                    <a:srgbClr val="F0695C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Delivery experience</a:t>
              </a:r>
              <a:endParaRPr lang="en-US" b="1" dirty="0">
                <a:solidFill>
                  <a:srgbClr val="F0695C"/>
                </a:solidFill>
                <a:latin typeface="Avenir Heavy" panose="02000503020000020003" pitchFamily="2" charset="0"/>
              </a:endParaRPr>
            </a:p>
          </p:txBody>
        </p:sp>
        <p:sp>
          <p:nvSpPr>
            <p:cNvPr id="58" name="Text 56"/>
            <p:cNvSpPr/>
            <p:nvPr/>
          </p:nvSpPr>
          <p:spPr>
            <a:xfrm>
              <a:off x="7300569" y="5993245"/>
              <a:ext cx="2618842" cy="5120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600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Milestone-based tracking</a:t>
              </a:r>
              <a:endParaRPr lang="en-US" sz="1600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  <a:p>
              <a:r>
                <a:rPr lang="en-US" sz="1600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Exception management</a:t>
              </a:r>
              <a:endParaRPr lang="en-US" sz="1600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59" name="Shape 57"/>
            <p:cNvSpPr/>
            <p:nvPr/>
          </p:nvSpPr>
          <p:spPr>
            <a:xfrm>
              <a:off x="10036454" y="5773789"/>
              <a:ext cx="292608" cy="0"/>
            </a:xfrm>
            <a:prstGeom prst="line">
              <a:avLst/>
            </a:prstGeom>
            <a:noFill/>
            <a:ln w="9525">
              <a:solidFill>
                <a:srgbClr val="F0695C"/>
              </a:solidFill>
              <a:prstDash val="solid"/>
              <a:tailEnd type="arrow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60" name="Shape 58"/>
            <p:cNvSpPr/>
            <p:nvPr/>
          </p:nvSpPr>
          <p:spPr>
            <a:xfrm>
              <a:off x="10329062" y="4983747"/>
              <a:ext cx="2882189" cy="1580083"/>
            </a:xfrm>
            <a:prstGeom prst="rect">
              <a:avLst/>
            </a:prstGeom>
            <a:solidFill>
              <a:srgbClr val="F0695C">
                <a:alpha val="25000"/>
              </a:srgbClr>
            </a:solidFill>
            <a:ln w="9525">
              <a:solidFill>
                <a:srgbClr val="E67E22"/>
              </a:solidFill>
              <a:prstDash val="solid"/>
            </a:ln>
          </p:spPr>
          <p:txBody>
            <a:bodyPr/>
            <a:lstStyle/>
            <a:p>
              <a:endParaRPr lang="en-US" sz="288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61" name="Text 59"/>
            <p:cNvSpPr/>
            <p:nvPr/>
          </p:nvSpPr>
          <p:spPr>
            <a:xfrm>
              <a:off x="10475366" y="5115421"/>
              <a:ext cx="585216" cy="26334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400" b="1" dirty="0">
                  <a:solidFill>
                    <a:srgbClr val="F0695C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08</a:t>
              </a:r>
              <a:endParaRPr lang="en-US" sz="1400" b="1" dirty="0">
                <a:solidFill>
                  <a:srgbClr val="F0695C"/>
                </a:solidFill>
                <a:latin typeface="Avenir Heavy" panose="02000503020000020003" pitchFamily="2" charset="0"/>
              </a:endParaRPr>
            </a:p>
          </p:txBody>
        </p:sp>
        <p:sp>
          <p:nvSpPr>
            <p:cNvPr id="62" name="Text 60"/>
            <p:cNvSpPr/>
            <p:nvPr/>
          </p:nvSpPr>
          <p:spPr>
            <a:xfrm>
              <a:off x="10475366" y="5408029"/>
              <a:ext cx="2618842" cy="5852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b="1" dirty="0">
                  <a:solidFill>
                    <a:srgbClr val="F0695C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Returns &amp; reverse logistics</a:t>
              </a:r>
              <a:endParaRPr lang="en-US" b="1" dirty="0">
                <a:solidFill>
                  <a:srgbClr val="F0695C"/>
                </a:solidFill>
                <a:latin typeface="Avenir Heavy" panose="02000503020000020003" pitchFamily="2" charset="0"/>
              </a:endParaRPr>
            </a:p>
          </p:txBody>
        </p:sp>
        <p:sp>
          <p:nvSpPr>
            <p:cNvPr id="63" name="Text 61"/>
            <p:cNvSpPr/>
            <p:nvPr/>
          </p:nvSpPr>
          <p:spPr>
            <a:xfrm>
              <a:off x="10475366" y="5993245"/>
              <a:ext cx="2618842" cy="5120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600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Routing strategy</a:t>
              </a:r>
              <a:endParaRPr lang="en-US" sz="1600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  <a:p>
              <a:r>
                <a:rPr lang="en-US" sz="1600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Cost control vs CX balance</a:t>
              </a:r>
              <a:endParaRPr lang="en-US" sz="1600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64" name="Shape 62"/>
            <p:cNvSpPr/>
            <p:nvPr/>
          </p:nvSpPr>
          <p:spPr>
            <a:xfrm>
              <a:off x="13211251" y="4076663"/>
              <a:ext cx="0" cy="453542"/>
            </a:xfrm>
            <a:prstGeom prst="line">
              <a:avLst/>
            </a:prstGeom>
            <a:noFill/>
            <a:ln w="9525">
              <a:solidFill>
                <a:srgbClr val="3D043D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65" name="Shape 63"/>
            <p:cNvSpPr/>
            <p:nvPr/>
          </p:nvSpPr>
          <p:spPr>
            <a:xfrm>
              <a:off x="804672" y="4530205"/>
              <a:ext cx="12406579" cy="0"/>
            </a:xfrm>
            <a:prstGeom prst="line">
              <a:avLst/>
            </a:prstGeom>
            <a:noFill/>
            <a:ln w="9525">
              <a:solidFill>
                <a:srgbClr val="3D043D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66" name="Shape 64"/>
            <p:cNvSpPr/>
            <p:nvPr/>
          </p:nvSpPr>
          <p:spPr>
            <a:xfrm>
              <a:off x="804672" y="4530205"/>
              <a:ext cx="0" cy="453542"/>
            </a:xfrm>
            <a:prstGeom prst="line">
              <a:avLst/>
            </a:prstGeom>
            <a:noFill/>
            <a:ln w="9525">
              <a:solidFill>
                <a:srgbClr val="3D043D"/>
              </a:solidFill>
              <a:prstDash val="solid"/>
              <a:tailEnd type="arrow"/>
            </a:ln>
          </p:spPr>
          <p:txBody>
            <a:bodyPr/>
            <a:lstStyle/>
            <a:p>
              <a:endParaRPr lang="en-US" sz="288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5563FA5-743F-C5FD-2261-D0CECD99640D}"/>
              </a:ext>
            </a:extLst>
          </p:cNvPr>
          <p:cNvGrpSpPr/>
          <p:nvPr/>
        </p:nvGrpSpPr>
        <p:grpSpPr>
          <a:xfrm>
            <a:off x="808328" y="6912491"/>
            <a:ext cx="13021056" cy="851685"/>
            <a:chOff x="808328" y="6912491"/>
            <a:chExt cx="13021056" cy="851685"/>
          </a:xfrm>
        </p:grpSpPr>
        <p:sp>
          <p:nvSpPr>
            <p:cNvPr id="67" name="Shape 65"/>
            <p:cNvSpPr/>
            <p:nvPr/>
          </p:nvSpPr>
          <p:spPr>
            <a:xfrm>
              <a:off x="808328" y="6912491"/>
              <a:ext cx="13021056" cy="851685"/>
            </a:xfrm>
            <a:prstGeom prst="rect">
              <a:avLst/>
            </a:prstGeom>
            <a:solidFill>
              <a:srgbClr val="3D043D"/>
            </a:solidFill>
            <a:ln w="6350">
              <a:solidFill>
                <a:srgbClr val="F0695C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68" name="Text 66"/>
            <p:cNvSpPr/>
            <p:nvPr/>
          </p:nvSpPr>
          <p:spPr>
            <a:xfrm>
              <a:off x="1027784" y="7045725"/>
              <a:ext cx="12582144" cy="5852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2000" dirty="0">
                  <a:solidFill>
                    <a:srgbClr val="FFFFFF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Each stage is a control point with data requirements, commercial decisions, and risk exposure. </a:t>
              </a:r>
            </a:p>
            <a:p>
              <a:pPr algn="ctr"/>
              <a:r>
                <a:rPr lang="en-US" sz="2000" dirty="0">
                  <a:solidFill>
                    <a:srgbClr val="FFFFFF"/>
                  </a:solidFill>
                  <a:latin typeface="Avenir Book" panose="02000503020000020003" pitchFamily="2" charset="0"/>
                  <a:ea typeface="Calibri" pitchFamily="34" charset="-122"/>
                  <a:cs typeface="Calibri" pitchFamily="34" charset="-120"/>
                </a:rPr>
                <a:t>The customs gateway (05) marks the boundary of direct airline/GSA control.</a:t>
              </a:r>
              <a:endParaRPr lang="en-US" sz="2000" dirty="0">
                <a:solidFill>
                  <a:srgbClr val="FFFFFF"/>
                </a:solidFill>
                <a:latin typeface="Avenir Book" panose="02000503020000020003" pitchFamily="2" charset="0"/>
              </a:endParaRPr>
            </a:p>
          </p:txBody>
        </p:sp>
      </p:grpSp>
      <p:sp>
        <p:nvSpPr>
          <p:cNvPr id="20" name="Shape 1">
            <a:extLst>
              <a:ext uri="{FF2B5EF4-FFF2-40B4-BE49-F238E27FC236}">
                <a16:creationId xmlns:a16="http://schemas.microsoft.com/office/drawing/2014/main" id="{D26745E4-3452-FF3C-51F6-8E828D41900D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950976"/>
          </a:xfrm>
          <a:prstGeom prst="rect">
            <a:avLst/>
          </a:prstGeom>
          <a:solidFill>
            <a:srgbClr val="EBF5FB"/>
          </a:solidFill>
          <a:ln w="12700">
            <a:solidFill>
              <a:srgbClr val="EBF5FB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321869" cy="8229600"/>
          </a:xfrm>
          <a:prstGeom prst="rect">
            <a:avLst/>
          </a:prstGeom>
          <a:solidFill>
            <a:srgbClr val="2980B9"/>
          </a:solidFill>
          <a:ln w="12700">
            <a:solidFill>
              <a:srgbClr val="2980B9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4" name="Text 2"/>
          <p:cNvSpPr/>
          <p:nvPr/>
        </p:nvSpPr>
        <p:spPr>
          <a:xfrm>
            <a:off x="658368" y="160934"/>
            <a:ext cx="13459968" cy="6437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1A4F72"/>
                </a:solidFill>
                <a:latin typeface="Avenir Heavy" panose="02000503020000020003" pitchFamily="2" charset="0"/>
                <a:ea typeface="Calibri" pitchFamily="34" charset="-122"/>
                <a:cs typeface="Calibri" pitchFamily="34" charset="-120"/>
              </a:rPr>
              <a:t>Pre-border control points   ■   Stages 01 – 04</a:t>
            </a:r>
            <a:endParaRPr lang="en-US" sz="2800" b="1" dirty="0">
              <a:latin typeface="Avenir Heavy" panose="02000503020000020003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14477" y="1141171"/>
            <a:ext cx="102413" cy="2999232"/>
          </a:xfrm>
          <a:prstGeom prst="rect">
            <a:avLst/>
          </a:prstGeom>
          <a:solidFill>
            <a:srgbClr val="2980B9"/>
          </a:solidFill>
          <a:ln w="12700">
            <a:solidFill>
              <a:srgbClr val="2980B9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5" name="Shape 3"/>
          <p:cNvSpPr/>
          <p:nvPr/>
        </p:nvSpPr>
        <p:spPr>
          <a:xfrm>
            <a:off x="614477" y="1141171"/>
            <a:ext cx="6320333" cy="2999232"/>
          </a:xfrm>
          <a:prstGeom prst="rect">
            <a:avLst/>
          </a:prstGeom>
          <a:solidFill>
            <a:srgbClr val="EBF5FB"/>
          </a:solidFill>
          <a:ln w="9525">
            <a:solidFill>
              <a:srgbClr val="2980B9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7" name="Text 5"/>
          <p:cNvSpPr/>
          <p:nvPr/>
        </p:nvSpPr>
        <p:spPr>
          <a:xfrm>
            <a:off x="863194" y="1287475"/>
            <a:ext cx="731520" cy="3218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2980B9"/>
                </a:solidFill>
                <a:latin typeface="Avenir Heavy" panose="02000503020000020003" pitchFamily="2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600" b="1" dirty="0">
              <a:latin typeface="Avenir Heavy" panose="02000503020000020003" pitchFamily="2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863194" y="1623974"/>
            <a:ext cx="5925312" cy="643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400" b="1" dirty="0">
                <a:solidFill>
                  <a:srgbClr val="1A4F72"/>
                </a:solidFill>
                <a:latin typeface="Avenir Heavy" panose="02000503020000020003" pitchFamily="2" charset="0"/>
                <a:ea typeface="Calibri" pitchFamily="34" charset="-122"/>
                <a:cs typeface="Calibri" pitchFamily="34" charset="-120"/>
              </a:rPr>
              <a:t>Retailer onboarding &amp; fit</a:t>
            </a:r>
            <a:endParaRPr lang="en-US" sz="2400" b="1" dirty="0">
              <a:latin typeface="Avenir Heavy" panose="02000503020000020003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936346" y="2311603"/>
            <a:ext cx="5793638" cy="16532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spcAft>
                <a:spcPts val="640"/>
              </a:spcAft>
              <a:buClr>
                <a:srgbClr val="3D043D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D043D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Identify eCommerce clients: Marketplaces, aggregators - shipment profile mix</a:t>
            </a:r>
            <a:endParaRPr lang="en-US" dirty="0">
              <a:solidFill>
                <a:srgbClr val="3D043D"/>
              </a:solidFill>
              <a:latin typeface="Avenir Medium" panose="02000503020000020003" pitchFamily="2" charset="0"/>
            </a:endParaRPr>
          </a:p>
          <a:p>
            <a:pPr marL="285750" indent="-285750">
              <a:spcAft>
                <a:spcPts val="640"/>
              </a:spcAft>
              <a:buClr>
                <a:srgbClr val="3D043D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D043D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Define service proposition: B2C parcels and/or B2B bulk injection</a:t>
            </a:r>
          </a:p>
          <a:p>
            <a:pPr marL="285750" indent="-285750">
              <a:spcAft>
                <a:spcPts val="640"/>
              </a:spcAft>
              <a:buClr>
                <a:srgbClr val="3D043D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D043D"/>
                </a:solidFill>
                <a:latin typeface="Avenir Medium" panose="02000503020000020003" pitchFamily="2" charset="0"/>
                <a:cs typeface="Calibri" pitchFamily="34" charset="-120"/>
              </a:rPr>
              <a:t>Are they a good commercial fit?</a:t>
            </a:r>
            <a:endParaRPr lang="en-US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2C3F5C1-873D-50ED-4E87-8263CDFC297C}"/>
              </a:ext>
            </a:extLst>
          </p:cNvPr>
          <p:cNvGrpSpPr/>
          <p:nvPr/>
        </p:nvGrpSpPr>
        <p:grpSpPr>
          <a:xfrm>
            <a:off x="7344461" y="1141171"/>
            <a:ext cx="6320333" cy="2999232"/>
            <a:chOff x="7344461" y="1141171"/>
            <a:chExt cx="6320333" cy="2999232"/>
          </a:xfrm>
        </p:grpSpPr>
        <p:sp>
          <p:nvSpPr>
            <p:cNvPr id="10" name="Shape 8"/>
            <p:cNvSpPr/>
            <p:nvPr/>
          </p:nvSpPr>
          <p:spPr>
            <a:xfrm>
              <a:off x="7344461" y="1141171"/>
              <a:ext cx="6320333" cy="2999232"/>
            </a:xfrm>
            <a:prstGeom prst="rect">
              <a:avLst/>
            </a:prstGeom>
            <a:solidFill>
              <a:srgbClr val="EBF5FB"/>
            </a:solidFill>
            <a:ln w="9525">
              <a:solidFill>
                <a:srgbClr val="2980B9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11" name="Shape 9"/>
            <p:cNvSpPr/>
            <p:nvPr/>
          </p:nvSpPr>
          <p:spPr>
            <a:xfrm>
              <a:off x="7344461" y="1141171"/>
              <a:ext cx="102413" cy="2999232"/>
            </a:xfrm>
            <a:prstGeom prst="rect">
              <a:avLst/>
            </a:prstGeom>
            <a:solidFill>
              <a:srgbClr val="2980B9"/>
            </a:solidFill>
            <a:ln w="12700">
              <a:solidFill>
                <a:srgbClr val="2980B9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12" name="Text 10"/>
            <p:cNvSpPr/>
            <p:nvPr/>
          </p:nvSpPr>
          <p:spPr>
            <a:xfrm>
              <a:off x="7593178" y="1287475"/>
              <a:ext cx="731520" cy="3218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600" b="1" dirty="0">
                  <a:solidFill>
                    <a:srgbClr val="2980B9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02</a:t>
              </a:r>
              <a:endParaRPr lang="en-US" sz="1600" b="1" dirty="0">
                <a:latin typeface="Avenir Heavy" panose="02000503020000020003" pitchFamily="2" charset="0"/>
              </a:endParaRPr>
            </a:p>
          </p:txBody>
        </p:sp>
        <p:sp>
          <p:nvSpPr>
            <p:cNvPr id="13" name="Text 11"/>
            <p:cNvSpPr/>
            <p:nvPr/>
          </p:nvSpPr>
          <p:spPr>
            <a:xfrm>
              <a:off x="7593178" y="1623974"/>
              <a:ext cx="5925312" cy="64373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2400" b="1" dirty="0">
                  <a:solidFill>
                    <a:srgbClr val="1A4F72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Order &amp; data capture</a:t>
              </a:r>
              <a:endParaRPr lang="en-US" sz="2400" b="1" dirty="0">
                <a:latin typeface="Avenir Heavy" panose="02000503020000020003" pitchFamily="2" charset="0"/>
              </a:endParaRPr>
            </a:p>
          </p:txBody>
        </p:sp>
        <p:sp>
          <p:nvSpPr>
            <p:cNvPr id="14" name="Text 12"/>
            <p:cNvSpPr/>
            <p:nvPr/>
          </p:nvSpPr>
          <p:spPr>
            <a:xfrm>
              <a:off x="7659015" y="2149129"/>
              <a:ext cx="5793638" cy="165323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85750" indent="-285750">
                <a:spcAft>
                  <a:spcPts val="640"/>
                </a:spcAft>
                <a:buClr>
                  <a:srgbClr val="3D043D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API / EDI integration with retailer or aggregator systems</a:t>
              </a:r>
              <a:endParaRPr lang="en-US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  <a:p>
              <a:pPr marL="285750" indent="-285750">
                <a:spcAft>
                  <a:spcPts val="640"/>
                </a:spcAft>
                <a:buClr>
                  <a:srgbClr val="3D043D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SKU-level data accuracy: HS codes, declared values, descriptions</a:t>
              </a:r>
              <a:endParaRPr lang="en-US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  <a:p>
              <a:pPr marL="285750" indent="-285750">
                <a:spcAft>
                  <a:spcPts val="640"/>
                </a:spcAft>
                <a:buClr>
                  <a:srgbClr val="3D043D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Pre-advice and data compliance obligations</a:t>
              </a:r>
              <a:endParaRPr lang="en-US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</p:grpSp>
      <p:sp>
        <p:nvSpPr>
          <p:cNvPr id="29" name="Shape 9">
            <a:extLst>
              <a:ext uri="{FF2B5EF4-FFF2-40B4-BE49-F238E27FC236}">
                <a16:creationId xmlns:a16="http://schemas.microsoft.com/office/drawing/2014/main" id="{CBFCB542-F03A-ACF4-5E0B-48E149C26FD6}"/>
              </a:ext>
            </a:extLst>
          </p:cNvPr>
          <p:cNvSpPr/>
          <p:nvPr/>
        </p:nvSpPr>
        <p:spPr>
          <a:xfrm>
            <a:off x="587248" y="1138325"/>
            <a:ext cx="102413" cy="2999232"/>
          </a:xfrm>
          <a:prstGeom prst="rect">
            <a:avLst/>
          </a:prstGeom>
          <a:solidFill>
            <a:srgbClr val="2980B9"/>
          </a:solidFill>
          <a:ln w="12700">
            <a:solidFill>
              <a:srgbClr val="2980B9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EF173DF-948E-8E18-B757-95C9A1F0C3AD}"/>
              </a:ext>
            </a:extLst>
          </p:cNvPr>
          <p:cNvGrpSpPr/>
          <p:nvPr/>
        </p:nvGrpSpPr>
        <p:grpSpPr>
          <a:xfrm>
            <a:off x="7388352" y="4550054"/>
            <a:ext cx="6334963" cy="2999232"/>
            <a:chOff x="7329831" y="4550054"/>
            <a:chExt cx="6334963" cy="2999232"/>
          </a:xfrm>
        </p:grpSpPr>
        <p:sp>
          <p:nvSpPr>
            <p:cNvPr id="20" name="Shape 18"/>
            <p:cNvSpPr/>
            <p:nvPr/>
          </p:nvSpPr>
          <p:spPr>
            <a:xfrm>
              <a:off x="7344461" y="4550054"/>
              <a:ext cx="6320333" cy="2999232"/>
            </a:xfrm>
            <a:prstGeom prst="rect">
              <a:avLst/>
            </a:prstGeom>
            <a:solidFill>
              <a:srgbClr val="EBF5FB"/>
            </a:solidFill>
            <a:ln w="9525">
              <a:solidFill>
                <a:srgbClr val="2980B9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22" name="Text 20"/>
            <p:cNvSpPr/>
            <p:nvPr/>
          </p:nvSpPr>
          <p:spPr>
            <a:xfrm>
              <a:off x="7593178" y="4696358"/>
              <a:ext cx="731520" cy="3218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600" b="1" dirty="0">
                  <a:solidFill>
                    <a:srgbClr val="2980B9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04</a:t>
              </a:r>
              <a:endParaRPr lang="en-US" sz="1600" b="1" dirty="0">
                <a:latin typeface="Avenir Heavy" panose="02000503020000020003" pitchFamily="2" charset="0"/>
              </a:endParaRPr>
            </a:p>
          </p:txBody>
        </p:sp>
        <p:sp>
          <p:nvSpPr>
            <p:cNvPr id="23" name="Text 21"/>
            <p:cNvSpPr/>
            <p:nvPr/>
          </p:nvSpPr>
          <p:spPr>
            <a:xfrm>
              <a:off x="7593178" y="5032857"/>
              <a:ext cx="5925312" cy="64373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2400" b="1" dirty="0">
                  <a:solidFill>
                    <a:srgbClr val="1A4F72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Cross-border movement</a:t>
              </a:r>
              <a:endParaRPr lang="en-US" sz="2400" b="1" dirty="0">
                <a:latin typeface="Avenir Heavy" panose="02000503020000020003" pitchFamily="2" charset="0"/>
              </a:endParaRPr>
            </a:p>
          </p:txBody>
        </p:sp>
        <p:sp>
          <p:nvSpPr>
            <p:cNvPr id="24" name="Text 22"/>
            <p:cNvSpPr/>
            <p:nvPr/>
          </p:nvSpPr>
          <p:spPr>
            <a:xfrm>
              <a:off x="7666330" y="5720487"/>
              <a:ext cx="5793638" cy="165323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85750" indent="-285750">
                <a:spcAft>
                  <a:spcPts val="640"/>
                </a:spcAft>
                <a:buClr>
                  <a:srgbClr val="3D043D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Airfreight capacity planning: scheduled vs ad hoc uplift</a:t>
              </a:r>
              <a:endParaRPr lang="en-US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  <a:p>
              <a:pPr marL="285750" indent="-285750">
                <a:spcAft>
                  <a:spcPts val="640"/>
                </a:spcAft>
                <a:buClr>
                  <a:srgbClr val="3D043D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Transit time vs cost trade-offs</a:t>
              </a:r>
              <a:endParaRPr lang="en-US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  <a:p>
              <a:pPr marL="285750" indent="-285750">
                <a:spcAft>
                  <a:spcPts val="640"/>
                </a:spcAft>
                <a:buClr>
                  <a:srgbClr val="3D043D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Routing strategy: Direct vs hub-and-spoke</a:t>
              </a:r>
              <a:endParaRPr lang="en-US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30" name="Shape 9">
              <a:extLst>
                <a:ext uri="{FF2B5EF4-FFF2-40B4-BE49-F238E27FC236}">
                  <a16:creationId xmlns:a16="http://schemas.microsoft.com/office/drawing/2014/main" id="{9DDD8148-2B70-B1E5-0AED-C739E644C727}"/>
                </a:ext>
              </a:extLst>
            </p:cNvPr>
            <p:cNvSpPr/>
            <p:nvPr/>
          </p:nvSpPr>
          <p:spPr>
            <a:xfrm>
              <a:off x="7329831" y="4550054"/>
              <a:ext cx="102413" cy="2999232"/>
            </a:xfrm>
            <a:prstGeom prst="rect">
              <a:avLst/>
            </a:prstGeom>
            <a:solidFill>
              <a:srgbClr val="2980B9"/>
            </a:solidFill>
            <a:ln w="12700">
              <a:solidFill>
                <a:srgbClr val="2980B9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753E7C6-E452-8255-2CE7-B11ECC3CFE8B}"/>
              </a:ext>
            </a:extLst>
          </p:cNvPr>
          <p:cNvGrpSpPr/>
          <p:nvPr/>
        </p:nvGrpSpPr>
        <p:grpSpPr>
          <a:xfrm>
            <a:off x="614477" y="4550054"/>
            <a:ext cx="6422746" cy="2999232"/>
            <a:chOff x="614477" y="4550054"/>
            <a:chExt cx="6422746" cy="2999232"/>
          </a:xfrm>
        </p:grpSpPr>
        <p:sp>
          <p:nvSpPr>
            <p:cNvPr id="16" name="Shape 14"/>
            <p:cNvSpPr/>
            <p:nvPr/>
          </p:nvSpPr>
          <p:spPr>
            <a:xfrm>
              <a:off x="614477" y="4550054"/>
              <a:ext cx="102413" cy="2999232"/>
            </a:xfrm>
            <a:prstGeom prst="rect">
              <a:avLst/>
            </a:prstGeom>
            <a:solidFill>
              <a:srgbClr val="2980B9"/>
            </a:solidFill>
            <a:ln w="12700">
              <a:solidFill>
                <a:srgbClr val="2980B9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15" name="Shape 13"/>
            <p:cNvSpPr/>
            <p:nvPr/>
          </p:nvSpPr>
          <p:spPr>
            <a:xfrm>
              <a:off x="716890" y="4550054"/>
              <a:ext cx="6320333" cy="2999232"/>
            </a:xfrm>
            <a:prstGeom prst="rect">
              <a:avLst/>
            </a:prstGeom>
            <a:solidFill>
              <a:srgbClr val="EBF5FB"/>
            </a:solidFill>
            <a:ln w="9525">
              <a:solidFill>
                <a:srgbClr val="2980B9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17" name="Text 15"/>
            <p:cNvSpPr/>
            <p:nvPr/>
          </p:nvSpPr>
          <p:spPr>
            <a:xfrm>
              <a:off x="965607" y="4696358"/>
              <a:ext cx="731520" cy="3218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600" b="1" dirty="0">
                  <a:solidFill>
                    <a:srgbClr val="2980B9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03</a:t>
              </a:r>
              <a:endParaRPr lang="en-US" sz="1600" b="1" dirty="0">
                <a:latin typeface="Avenir Heavy" panose="02000503020000020003" pitchFamily="2" charset="0"/>
              </a:endParaRPr>
            </a:p>
          </p:txBody>
        </p:sp>
        <p:sp>
          <p:nvSpPr>
            <p:cNvPr id="18" name="Text 16"/>
            <p:cNvSpPr/>
            <p:nvPr/>
          </p:nvSpPr>
          <p:spPr>
            <a:xfrm>
              <a:off x="965607" y="5032857"/>
              <a:ext cx="5925312" cy="64373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2400" b="1" dirty="0">
                  <a:solidFill>
                    <a:srgbClr val="1A4F72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First mile consolidation</a:t>
              </a:r>
              <a:endParaRPr lang="en-US" sz="2400" b="1" dirty="0">
                <a:latin typeface="Avenir Heavy" panose="02000503020000020003" pitchFamily="2" charset="0"/>
              </a:endParaRPr>
            </a:p>
          </p:txBody>
        </p:sp>
        <p:sp>
          <p:nvSpPr>
            <p:cNvPr id="19" name="Text 17"/>
            <p:cNvSpPr/>
            <p:nvPr/>
          </p:nvSpPr>
          <p:spPr>
            <a:xfrm>
              <a:off x="1038759" y="5720487"/>
              <a:ext cx="5793638" cy="165323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85750" indent="-285750">
                <a:spcAft>
                  <a:spcPts val="640"/>
                </a:spcAft>
                <a:buClr>
                  <a:srgbClr val="3D043D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Consolidation strategy: Origin hubs, linehaul </a:t>
              </a:r>
              <a:r>
                <a:rPr lang="en-US" dirty="0" err="1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optimisation</a:t>
              </a:r>
              <a:endParaRPr lang="en-US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  <a:p>
              <a:pPr marL="285750" indent="-285750">
                <a:spcAft>
                  <a:spcPts val="640"/>
                </a:spcAft>
                <a:buClr>
                  <a:srgbClr val="3D043D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Supplier collection or direct warehouse injection</a:t>
              </a:r>
              <a:endParaRPr lang="en-US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950976"/>
          </a:xfrm>
          <a:prstGeom prst="rect">
            <a:avLst/>
          </a:prstGeom>
          <a:solidFill>
            <a:srgbClr val="F0695C">
              <a:alpha val="25275"/>
            </a:srgbClr>
          </a:solidFill>
          <a:ln w="12700">
            <a:solidFill>
              <a:srgbClr val="FEF9E7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321869" cy="8229600"/>
          </a:xfrm>
          <a:prstGeom prst="rect">
            <a:avLst/>
          </a:prstGeom>
          <a:solidFill>
            <a:srgbClr val="F0695C"/>
          </a:solidFill>
          <a:ln w="12700">
            <a:solidFill>
              <a:srgbClr val="F0695C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4" name="Text 2"/>
          <p:cNvSpPr/>
          <p:nvPr/>
        </p:nvSpPr>
        <p:spPr>
          <a:xfrm>
            <a:off x="658368" y="160934"/>
            <a:ext cx="13459968" cy="6437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00" b="1" dirty="0">
                <a:solidFill>
                  <a:srgbClr val="F0695C"/>
                </a:solidFill>
                <a:latin typeface="Avenir Heavy" panose="02000503020000020003" pitchFamily="2" charset="0"/>
                <a:ea typeface="Calibri" pitchFamily="34" charset="-122"/>
                <a:cs typeface="Calibri" pitchFamily="34" charset="-120"/>
              </a:rPr>
              <a:t>Post-border control points   ■   Stages 05 – 08</a:t>
            </a:r>
            <a:endParaRPr lang="en-US" sz="2800" b="1" dirty="0">
              <a:solidFill>
                <a:srgbClr val="F0695C"/>
              </a:solidFill>
              <a:latin typeface="Avenir Heavy" panose="02000503020000020003" pitchFamily="2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14477" y="1141171"/>
            <a:ext cx="6320333" cy="2999232"/>
          </a:xfrm>
          <a:prstGeom prst="rect">
            <a:avLst/>
          </a:prstGeom>
          <a:solidFill>
            <a:srgbClr val="F0695C">
              <a:alpha val="25275"/>
            </a:srgbClr>
          </a:solidFill>
          <a:ln w="9525">
            <a:solidFill>
              <a:srgbClr val="FEF9E7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6" name="Shape 4"/>
          <p:cNvSpPr/>
          <p:nvPr/>
        </p:nvSpPr>
        <p:spPr>
          <a:xfrm>
            <a:off x="614477" y="1141171"/>
            <a:ext cx="102413" cy="2999232"/>
          </a:xfrm>
          <a:prstGeom prst="rect">
            <a:avLst/>
          </a:prstGeom>
          <a:solidFill>
            <a:srgbClr val="F0695C"/>
          </a:solidFill>
          <a:ln w="12700">
            <a:solidFill>
              <a:srgbClr val="F0695C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7" name="Text 5"/>
          <p:cNvSpPr/>
          <p:nvPr/>
        </p:nvSpPr>
        <p:spPr>
          <a:xfrm>
            <a:off x="863194" y="1287475"/>
            <a:ext cx="731520" cy="3218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E67E22"/>
                </a:solidFill>
                <a:latin typeface="Avenir Heavy" panose="02000503020000020003" pitchFamily="2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600" b="1" dirty="0">
              <a:latin typeface="Avenir Heavy" panose="02000503020000020003" pitchFamily="2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863194" y="1623974"/>
            <a:ext cx="5925312" cy="643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400" b="1" dirty="0">
                <a:solidFill>
                  <a:srgbClr val="F0695C"/>
                </a:solidFill>
                <a:latin typeface="Avenir Heavy" panose="02000503020000020003" pitchFamily="2" charset="0"/>
                <a:ea typeface="Calibri" pitchFamily="34" charset="-122"/>
                <a:cs typeface="Calibri" pitchFamily="34" charset="-120"/>
              </a:rPr>
              <a:t>Customs &amp; compliance clearance</a:t>
            </a:r>
            <a:endParaRPr lang="en-US" sz="2400" b="1" dirty="0">
              <a:solidFill>
                <a:srgbClr val="F0695C"/>
              </a:solidFill>
              <a:latin typeface="Avenir Heavy" panose="02000503020000020003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936346" y="2311603"/>
            <a:ext cx="5793638" cy="16532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spcAft>
                <a:spcPts val="640"/>
              </a:spcAft>
              <a:buClr>
                <a:srgbClr val="3D043D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D043D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Duties and taxes: DDP vs DAP</a:t>
            </a:r>
            <a:endParaRPr lang="en-US" dirty="0">
              <a:solidFill>
                <a:srgbClr val="3D043D"/>
              </a:solidFill>
              <a:latin typeface="Avenir Medium" panose="02000503020000020003" pitchFamily="2" charset="0"/>
            </a:endParaRPr>
          </a:p>
          <a:p>
            <a:pPr marL="285750" indent="-285750">
              <a:spcAft>
                <a:spcPts val="640"/>
              </a:spcAft>
              <a:buClr>
                <a:srgbClr val="3D043D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D043D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Handling incomplete or poor-quality shipment data</a:t>
            </a:r>
          </a:p>
          <a:p>
            <a:pPr marL="285750" indent="-285750">
              <a:spcAft>
                <a:spcPts val="640"/>
              </a:spcAft>
              <a:buClr>
                <a:srgbClr val="3D043D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D043D"/>
                </a:solidFill>
                <a:latin typeface="Avenir Medium" panose="02000503020000020003" pitchFamily="2" charset="0"/>
                <a:ea typeface="Calibri" pitchFamily="34" charset="-122"/>
                <a:cs typeface="Calibri" pitchFamily="34" charset="-120"/>
              </a:rPr>
              <a:t>Pre-clearance vs arrival clearance models</a:t>
            </a:r>
            <a:endParaRPr lang="en-US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503AA14-8CA3-164E-7E0A-0138C02C0F7B}"/>
              </a:ext>
            </a:extLst>
          </p:cNvPr>
          <p:cNvGrpSpPr/>
          <p:nvPr/>
        </p:nvGrpSpPr>
        <p:grpSpPr>
          <a:xfrm>
            <a:off x="7344461" y="1141171"/>
            <a:ext cx="6320333" cy="2999232"/>
            <a:chOff x="7344461" y="1141171"/>
            <a:chExt cx="6320333" cy="2999232"/>
          </a:xfrm>
        </p:grpSpPr>
        <p:sp>
          <p:nvSpPr>
            <p:cNvPr id="10" name="Shape 8"/>
            <p:cNvSpPr/>
            <p:nvPr/>
          </p:nvSpPr>
          <p:spPr>
            <a:xfrm>
              <a:off x="7344461" y="1141171"/>
              <a:ext cx="6320333" cy="2999232"/>
            </a:xfrm>
            <a:prstGeom prst="rect">
              <a:avLst/>
            </a:prstGeom>
            <a:solidFill>
              <a:srgbClr val="F0695C">
                <a:alpha val="25275"/>
              </a:srgbClr>
            </a:solidFill>
            <a:ln w="9525">
              <a:solidFill>
                <a:srgbClr val="FEF9E7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11" name="Shape 9"/>
            <p:cNvSpPr/>
            <p:nvPr/>
          </p:nvSpPr>
          <p:spPr>
            <a:xfrm>
              <a:off x="7344461" y="1141171"/>
              <a:ext cx="102413" cy="2999232"/>
            </a:xfrm>
            <a:prstGeom prst="rect">
              <a:avLst/>
            </a:prstGeom>
            <a:solidFill>
              <a:srgbClr val="F0695C"/>
            </a:solidFill>
            <a:ln w="12700">
              <a:solidFill>
                <a:srgbClr val="F0695C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12" name="Text 10"/>
            <p:cNvSpPr/>
            <p:nvPr/>
          </p:nvSpPr>
          <p:spPr>
            <a:xfrm>
              <a:off x="7593178" y="1287475"/>
              <a:ext cx="731520" cy="3218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600" b="1" dirty="0">
                  <a:solidFill>
                    <a:srgbClr val="E67E22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06</a:t>
              </a:r>
              <a:endParaRPr lang="en-US" sz="1600" b="1" dirty="0">
                <a:latin typeface="Avenir Heavy" panose="02000503020000020003" pitchFamily="2" charset="0"/>
              </a:endParaRPr>
            </a:p>
          </p:txBody>
        </p:sp>
        <p:sp>
          <p:nvSpPr>
            <p:cNvPr id="13" name="Text 11"/>
            <p:cNvSpPr/>
            <p:nvPr/>
          </p:nvSpPr>
          <p:spPr>
            <a:xfrm>
              <a:off x="7593178" y="1623974"/>
              <a:ext cx="5925312" cy="64373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2400" b="1" dirty="0">
                  <a:solidFill>
                    <a:srgbClr val="F0695C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Destination injection &amp; last mile</a:t>
              </a:r>
              <a:endParaRPr lang="en-US" sz="2400" b="1" dirty="0">
                <a:solidFill>
                  <a:srgbClr val="F0695C"/>
                </a:solidFill>
                <a:latin typeface="Avenir Heavy" panose="02000503020000020003" pitchFamily="2" charset="0"/>
              </a:endParaRPr>
            </a:p>
          </p:txBody>
        </p:sp>
        <p:sp>
          <p:nvSpPr>
            <p:cNvPr id="14" name="Text 12"/>
            <p:cNvSpPr/>
            <p:nvPr/>
          </p:nvSpPr>
          <p:spPr>
            <a:xfrm>
              <a:off x="7666330" y="2311603"/>
              <a:ext cx="5793638" cy="165323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85750" indent="-285750">
                <a:spcAft>
                  <a:spcPts val="640"/>
                </a:spcAft>
                <a:buClr>
                  <a:srgbClr val="3D043D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Injection into parcel networks: postal, integrators, last mile carriers</a:t>
              </a:r>
              <a:endParaRPr lang="en-US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  <a:p>
              <a:pPr marL="285750" indent="-285750">
                <a:spcAft>
                  <a:spcPts val="640"/>
                </a:spcAft>
                <a:buClr>
                  <a:srgbClr val="3D043D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SLA alignment with retailer delivery expectations</a:t>
              </a:r>
              <a:endParaRPr lang="en-US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AD34E1C-24C8-D205-E73A-58D992EA13EA}"/>
              </a:ext>
            </a:extLst>
          </p:cNvPr>
          <p:cNvGrpSpPr/>
          <p:nvPr/>
        </p:nvGrpSpPr>
        <p:grpSpPr>
          <a:xfrm>
            <a:off x="614477" y="4550054"/>
            <a:ext cx="6320333" cy="2999232"/>
            <a:chOff x="614477" y="4550054"/>
            <a:chExt cx="6320333" cy="2999232"/>
          </a:xfrm>
        </p:grpSpPr>
        <p:sp>
          <p:nvSpPr>
            <p:cNvPr id="15" name="Shape 13"/>
            <p:cNvSpPr/>
            <p:nvPr/>
          </p:nvSpPr>
          <p:spPr>
            <a:xfrm>
              <a:off x="614477" y="4550054"/>
              <a:ext cx="6320333" cy="2999232"/>
            </a:xfrm>
            <a:prstGeom prst="rect">
              <a:avLst/>
            </a:prstGeom>
            <a:solidFill>
              <a:srgbClr val="F0695C">
                <a:alpha val="25275"/>
              </a:srgbClr>
            </a:solidFill>
            <a:ln w="9525">
              <a:solidFill>
                <a:srgbClr val="FEF9E7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16" name="Shape 14"/>
            <p:cNvSpPr/>
            <p:nvPr/>
          </p:nvSpPr>
          <p:spPr>
            <a:xfrm>
              <a:off x="614477" y="4550054"/>
              <a:ext cx="102413" cy="2999232"/>
            </a:xfrm>
            <a:prstGeom prst="rect">
              <a:avLst/>
            </a:prstGeom>
            <a:solidFill>
              <a:srgbClr val="F0695C"/>
            </a:solidFill>
            <a:ln w="12700">
              <a:solidFill>
                <a:srgbClr val="F0695C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17" name="Text 15"/>
            <p:cNvSpPr/>
            <p:nvPr/>
          </p:nvSpPr>
          <p:spPr>
            <a:xfrm>
              <a:off x="863194" y="4696358"/>
              <a:ext cx="731520" cy="3218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600" b="1" dirty="0">
                  <a:solidFill>
                    <a:srgbClr val="E67E22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07</a:t>
              </a:r>
              <a:endParaRPr lang="en-US" sz="1600" b="1" dirty="0">
                <a:latin typeface="Avenir Heavy" panose="02000503020000020003" pitchFamily="2" charset="0"/>
              </a:endParaRPr>
            </a:p>
          </p:txBody>
        </p:sp>
        <p:sp>
          <p:nvSpPr>
            <p:cNvPr id="18" name="Text 16"/>
            <p:cNvSpPr/>
            <p:nvPr/>
          </p:nvSpPr>
          <p:spPr>
            <a:xfrm>
              <a:off x="863194" y="5032857"/>
              <a:ext cx="5925312" cy="64373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2400" b="1" dirty="0">
                  <a:solidFill>
                    <a:srgbClr val="F0695C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Delivery experience</a:t>
              </a:r>
              <a:endParaRPr lang="en-US" sz="2400" b="1" dirty="0">
                <a:solidFill>
                  <a:srgbClr val="F0695C"/>
                </a:solidFill>
                <a:latin typeface="Avenir Heavy" panose="02000503020000020003" pitchFamily="2" charset="0"/>
              </a:endParaRPr>
            </a:p>
          </p:txBody>
        </p:sp>
        <p:sp>
          <p:nvSpPr>
            <p:cNvPr id="19" name="Text 17"/>
            <p:cNvSpPr/>
            <p:nvPr/>
          </p:nvSpPr>
          <p:spPr>
            <a:xfrm>
              <a:off x="936346" y="5720487"/>
              <a:ext cx="5793638" cy="165323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85750" indent="-285750">
                <a:spcAft>
                  <a:spcPts val="640"/>
                </a:spcAft>
                <a:buClr>
                  <a:srgbClr val="3D043D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Tracking visibility: Milestone-based, not just final delivery</a:t>
              </a:r>
              <a:endParaRPr lang="en-US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  <a:p>
              <a:pPr marL="285750" indent="-285750">
                <a:spcAft>
                  <a:spcPts val="640"/>
                </a:spcAft>
                <a:buClr>
                  <a:srgbClr val="3D043D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Exception management: Delays, holds, failed delivery attempts</a:t>
              </a:r>
              <a:endParaRPr lang="en-US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7184680-CFF2-763B-AD54-405315C530FA}"/>
              </a:ext>
            </a:extLst>
          </p:cNvPr>
          <p:cNvGrpSpPr/>
          <p:nvPr/>
        </p:nvGrpSpPr>
        <p:grpSpPr>
          <a:xfrm>
            <a:off x="7344461" y="4550054"/>
            <a:ext cx="6320333" cy="2999232"/>
            <a:chOff x="7344461" y="4550054"/>
            <a:chExt cx="6320333" cy="2999232"/>
          </a:xfrm>
        </p:grpSpPr>
        <p:sp>
          <p:nvSpPr>
            <p:cNvPr id="20" name="Shape 18"/>
            <p:cNvSpPr/>
            <p:nvPr/>
          </p:nvSpPr>
          <p:spPr>
            <a:xfrm>
              <a:off x="7344461" y="4550054"/>
              <a:ext cx="6320333" cy="2999232"/>
            </a:xfrm>
            <a:prstGeom prst="rect">
              <a:avLst/>
            </a:prstGeom>
            <a:solidFill>
              <a:srgbClr val="F0695C">
                <a:alpha val="25275"/>
              </a:srgbClr>
            </a:solidFill>
            <a:ln w="9525">
              <a:solidFill>
                <a:srgbClr val="FEF9E7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21" name="Shape 19"/>
            <p:cNvSpPr/>
            <p:nvPr/>
          </p:nvSpPr>
          <p:spPr>
            <a:xfrm>
              <a:off x="7344461" y="4550054"/>
              <a:ext cx="102413" cy="2999232"/>
            </a:xfrm>
            <a:prstGeom prst="rect">
              <a:avLst/>
            </a:prstGeom>
            <a:solidFill>
              <a:srgbClr val="F0695C"/>
            </a:solidFill>
            <a:ln w="12700">
              <a:solidFill>
                <a:srgbClr val="F0695C"/>
              </a:solidFill>
              <a:prstDash val="solid"/>
            </a:ln>
          </p:spPr>
          <p:txBody>
            <a:bodyPr/>
            <a:lstStyle/>
            <a:p>
              <a:endParaRPr lang="en-US" sz="2880"/>
            </a:p>
          </p:txBody>
        </p:sp>
        <p:sp>
          <p:nvSpPr>
            <p:cNvPr id="22" name="Text 20"/>
            <p:cNvSpPr/>
            <p:nvPr/>
          </p:nvSpPr>
          <p:spPr>
            <a:xfrm>
              <a:off x="7593178" y="4696358"/>
              <a:ext cx="731520" cy="3218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600" b="1" dirty="0">
                  <a:solidFill>
                    <a:srgbClr val="E67E22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08</a:t>
              </a:r>
              <a:endParaRPr lang="en-US" sz="1600" b="1" dirty="0">
                <a:latin typeface="Avenir Heavy" panose="02000503020000020003" pitchFamily="2" charset="0"/>
              </a:endParaRPr>
            </a:p>
          </p:txBody>
        </p:sp>
        <p:sp>
          <p:nvSpPr>
            <p:cNvPr id="23" name="Text 21"/>
            <p:cNvSpPr/>
            <p:nvPr/>
          </p:nvSpPr>
          <p:spPr>
            <a:xfrm>
              <a:off x="7593178" y="5032857"/>
              <a:ext cx="5925312" cy="64373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2400" b="1" dirty="0">
                  <a:solidFill>
                    <a:srgbClr val="F0695C"/>
                  </a:solidFill>
                  <a:latin typeface="Avenir Heavy" panose="02000503020000020003" pitchFamily="2" charset="0"/>
                  <a:ea typeface="Calibri" pitchFamily="34" charset="-122"/>
                  <a:cs typeface="Calibri" pitchFamily="34" charset="-120"/>
                </a:rPr>
                <a:t>Returns &amp; reverse logistics</a:t>
              </a:r>
              <a:endParaRPr lang="en-US" sz="2400" b="1" dirty="0">
                <a:solidFill>
                  <a:srgbClr val="F0695C"/>
                </a:solidFill>
                <a:latin typeface="Avenir Heavy" panose="02000503020000020003" pitchFamily="2" charset="0"/>
              </a:endParaRPr>
            </a:p>
          </p:txBody>
        </p:sp>
        <p:sp>
          <p:nvSpPr>
            <p:cNvPr id="24" name="Text 22"/>
            <p:cNvSpPr/>
            <p:nvPr/>
          </p:nvSpPr>
          <p:spPr>
            <a:xfrm>
              <a:off x="7666330" y="5720487"/>
              <a:ext cx="5793638" cy="165323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85750" indent="-285750">
                <a:spcAft>
                  <a:spcPts val="640"/>
                </a:spcAft>
                <a:buClr>
                  <a:srgbClr val="3D043D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Returns routing strategy: in-country vs RTO</a:t>
              </a:r>
              <a:endParaRPr lang="en-US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  <a:p>
              <a:pPr marL="285750" indent="-285750">
                <a:spcAft>
                  <a:spcPts val="640"/>
                </a:spcAft>
                <a:buClr>
                  <a:srgbClr val="3D043D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3D043D"/>
                  </a:solidFill>
                  <a:latin typeface="Avenir Medium" panose="02000503020000020003" pitchFamily="2" charset="0"/>
                  <a:ea typeface="Calibri" pitchFamily="34" charset="-122"/>
                  <a:cs typeface="Calibri" pitchFamily="34" charset="-120"/>
                </a:rPr>
                <a:t>Balancing cost control against customer experience</a:t>
              </a:r>
              <a:endParaRPr lang="en-US" dirty="0">
                <a:solidFill>
                  <a:srgbClr val="3D043D"/>
                </a:solidFill>
                <a:latin typeface="Avenir Medium" panose="02000503020000020003" pitchFamily="2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4E2BC-A0F4-890F-331C-61AEF25CE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0">
            <a:extLst>
              <a:ext uri="{FF2B5EF4-FFF2-40B4-BE49-F238E27FC236}">
                <a16:creationId xmlns:a16="http://schemas.microsoft.com/office/drawing/2014/main" id="{983898C3-4359-AA72-E958-EB7E33D8D210}"/>
              </a:ext>
            </a:extLst>
          </p:cNvPr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3D043D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0" name="Shape 1">
            <a:extLst>
              <a:ext uri="{FF2B5EF4-FFF2-40B4-BE49-F238E27FC236}">
                <a16:creationId xmlns:a16="http://schemas.microsoft.com/office/drawing/2014/main" id="{58486916-47E2-0EC2-46DF-3478D3BC6282}"/>
              </a:ext>
            </a:extLst>
          </p:cNvPr>
          <p:cNvSpPr/>
          <p:nvPr/>
        </p:nvSpPr>
        <p:spPr>
          <a:xfrm>
            <a:off x="291939" y="342900"/>
            <a:ext cx="14046521" cy="75438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2" name="Multiple Brain Integration Techniques (mBIT)">
            <a:extLst>
              <a:ext uri="{FF2B5EF4-FFF2-40B4-BE49-F238E27FC236}">
                <a16:creationId xmlns:a16="http://schemas.microsoft.com/office/drawing/2014/main" id="{A24CD2C4-5B7C-5FA8-5791-186B59F1E44A}"/>
              </a:ext>
            </a:extLst>
          </p:cNvPr>
          <p:cNvSpPr txBox="1"/>
          <p:nvPr/>
        </p:nvSpPr>
        <p:spPr>
          <a:xfrm>
            <a:off x="944257" y="878400"/>
            <a:ext cx="7741859" cy="76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495300">
              <a:defRPr sz="44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rPr lang="en-GB" dirty="0">
                <a:solidFill>
                  <a:srgbClr val="3E1A40"/>
                </a:solidFill>
              </a:rPr>
              <a:t>By the end </a:t>
            </a:r>
            <a:r>
              <a:rPr dirty="0">
                <a:solidFill>
                  <a:srgbClr val="3E1A40"/>
                </a:solidFill>
              </a:rPr>
              <a:t>of this </a:t>
            </a:r>
            <a:r>
              <a:rPr lang="en-GB" dirty="0">
                <a:solidFill>
                  <a:srgbClr val="3E1A40"/>
                </a:solidFill>
              </a:rPr>
              <a:t>Masterclass</a:t>
            </a:r>
            <a:endParaRPr dirty="0">
              <a:solidFill>
                <a:srgbClr val="3E1A40"/>
              </a:solidFill>
            </a:endParaRPr>
          </a:p>
        </p:txBody>
      </p:sp>
      <p:sp>
        <p:nvSpPr>
          <p:cNvPr id="173" name="Marvin Oka and Grant Soosalu are the visionary minds…">
            <a:extLst>
              <a:ext uri="{FF2B5EF4-FFF2-40B4-BE49-F238E27FC236}">
                <a16:creationId xmlns:a16="http://schemas.microsoft.com/office/drawing/2014/main" id="{FF3BDB4D-9494-110B-4BFD-4E6A6424B64B}"/>
              </a:ext>
            </a:extLst>
          </p:cNvPr>
          <p:cNvSpPr txBox="1"/>
          <p:nvPr/>
        </p:nvSpPr>
        <p:spPr>
          <a:xfrm>
            <a:off x="1074821" y="3033491"/>
            <a:ext cx="12480758" cy="4241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514350" indent="-514350">
              <a:lnSpc>
                <a:spcPct val="150000"/>
              </a:lnSpc>
              <a:buClr>
                <a:srgbClr val="F0695C"/>
              </a:buClr>
              <a:buSzPct val="100000"/>
              <a:buFont typeface="+mj-lt"/>
              <a:buAutoNum type="arabicPeriod"/>
              <a:defRPr sz="2600">
                <a:solidFill>
                  <a:srgbClr val="212121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en-GB" dirty="0">
                <a:solidFill>
                  <a:srgbClr val="3E1A40"/>
                </a:solidFill>
              </a:rPr>
              <a:t>A clearer understanding of the </a:t>
            </a:r>
            <a:r>
              <a:rPr lang="en-GB" dirty="0">
                <a:solidFill>
                  <a:srgbClr val="F0695C"/>
                </a:solidFill>
              </a:rPr>
              <a:t>eCommerce landscape</a:t>
            </a:r>
          </a:p>
          <a:p>
            <a:pPr marL="514350" indent="-514350">
              <a:lnSpc>
                <a:spcPct val="150000"/>
              </a:lnSpc>
              <a:buClr>
                <a:srgbClr val="F0695C"/>
              </a:buClr>
              <a:buSzPct val="100000"/>
              <a:buFont typeface="+mj-lt"/>
              <a:buAutoNum type="arabicPeriod"/>
              <a:defRPr sz="2600">
                <a:solidFill>
                  <a:srgbClr val="212121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en-GB" dirty="0">
                <a:solidFill>
                  <a:srgbClr val="3E1A40"/>
                </a:solidFill>
              </a:rPr>
              <a:t>Knowledge of the </a:t>
            </a:r>
            <a:r>
              <a:rPr lang="en-GB" dirty="0">
                <a:solidFill>
                  <a:srgbClr val="F0695C"/>
                </a:solidFill>
              </a:rPr>
              <a:t>essential language</a:t>
            </a:r>
            <a:r>
              <a:rPr lang="en-GB" dirty="0">
                <a:solidFill>
                  <a:srgbClr val="3E1A40"/>
                </a:solidFill>
              </a:rPr>
              <a:t>, tools, and platforms</a:t>
            </a:r>
          </a:p>
          <a:p>
            <a:pPr marL="514350" indent="-514350">
              <a:lnSpc>
                <a:spcPct val="150000"/>
              </a:lnSpc>
              <a:buClr>
                <a:srgbClr val="F0695C"/>
              </a:buClr>
              <a:buSzPct val="100000"/>
              <a:buFont typeface="+mj-lt"/>
              <a:buAutoNum type="arabicPeriod"/>
              <a:defRPr sz="2600">
                <a:solidFill>
                  <a:srgbClr val="212121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en-GB" dirty="0">
                <a:solidFill>
                  <a:srgbClr val="3E1A40"/>
                </a:solidFill>
              </a:rPr>
              <a:t>An understanding of </a:t>
            </a:r>
            <a:r>
              <a:rPr lang="en-GB" dirty="0">
                <a:solidFill>
                  <a:srgbClr val="F0695C"/>
                </a:solidFill>
              </a:rPr>
              <a:t>retailer</a:t>
            </a:r>
            <a:r>
              <a:rPr lang="en-GB" dirty="0">
                <a:solidFill>
                  <a:srgbClr val="3E1A40"/>
                </a:solidFill>
              </a:rPr>
              <a:t> expectations and </a:t>
            </a:r>
            <a:r>
              <a:rPr lang="en-GB" dirty="0">
                <a:solidFill>
                  <a:srgbClr val="F0695C"/>
                </a:solidFill>
              </a:rPr>
              <a:t>KPIs</a:t>
            </a:r>
          </a:p>
          <a:p>
            <a:pPr marL="514350" indent="-514350">
              <a:lnSpc>
                <a:spcPct val="150000"/>
              </a:lnSpc>
              <a:buClr>
                <a:srgbClr val="F0695C"/>
              </a:buClr>
              <a:buSzPct val="100000"/>
              <a:buFont typeface="+mj-lt"/>
              <a:buAutoNum type="arabicPeriod"/>
              <a:defRPr sz="2600">
                <a:solidFill>
                  <a:srgbClr val="212121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en-GB" dirty="0">
                <a:solidFill>
                  <a:srgbClr val="3E1A40"/>
                </a:solidFill>
              </a:rPr>
              <a:t>Insights into ways that your business can </a:t>
            </a:r>
            <a:r>
              <a:rPr lang="en-GB" dirty="0">
                <a:solidFill>
                  <a:srgbClr val="F0695C"/>
                </a:solidFill>
              </a:rPr>
              <a:t>add value</a:t>
            </a:r>
          </a:p>
          <a:p>
            <a:pPr marL="514350" indent="-514350">
              <a:lnSpc>
                <a:spcPct val="150000"/>
              </a:lnSpc>
              <a:buClr>
                <a:srgbClr val="F0695C"/>
              </a:buClr>
              <a:buSzPct val="100000"/>
              <a:buFont typeface="+mj-lt"/>
              <a:buAutoNum type="arabicPeriod"/>
              <a:defRPr sz="2600">
                <a:solidFill>
                  <a:srgbClr val="212121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en-GB" dirty="0">
                <a:solidFill>
                  <a:srgbClr val="3E1A40"/>
                </a:solidFill>
              </a:rPr>
              <a:t>Practical ways to </a:t>
            </a:r>
            <a:r>
              <a:rPr lang="en-GB" dirty="0">
                <a:solidFill>
                  <a:srgbClr val="F0695C"/>
                </a:solidFill>
              </a:rPr>
              <a:t>attract and retain </a:t>
            </a:r>
            <a:r>
              <a:rPr lang="en-GB" dirty="0">
                <a:solidFill>
                  <a:srgbClr val="3E1A40"/>
                </a:solidFill>
              </a:rPr>
              <a:t>eCommerce clients</a:t>
            </a:r>
          </a:p>
          <a:p>
            <a:pPr marL="355600" indent="-355600">
              <a:lnSpc>
                <a:spcPct val="150000"/>
              </a:lnSpc>
              <a:buClr>
                <a:srgbClr val="F0695C"/>
              </a:buClr>
              <a:buSzPct val="100000"/>
              <a:buChar char="•"/>
              <a:defRPr sz="2600">
                <a:solidFill>
                  <a:srgbClr val="212121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endParaRPr lang="en-GB" dirty="0">
              <a:solidFill>
                <a:srgbClr val="3E1A40"/>
              </a:solidFill>
            </a:endParaRPr>
          </a:p>
          <a:p>
            <a:pPr marL="355600" indent="-355600">
              <a:lnSpc>
                <a:spcPct val="150000"/>
              </a:lnSpc>
              <a:buClr>
                <a:srgbClr val="F0695C"/>
              </a:buClr>
              <a:buSzPct val="100000"/>
              <a:buChar char="•"/>
              <a:defRPr sz="2600">
                <a:solidFill>
                  <a:srgbClr val="212121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endParaRPr lang="en-GB" dirty="0">
              <a:solidFill>
                <a:srgbClr val="3E1A40"/>
              </a:solidFill>
            </a:endParaRPr>
          </a:p>
        </p:txBody>
      </p:sp>
      <p:sp>
        <p:nvSpPr>
          <p:cNvPr id="174" name="Marvin Oka and Grant Soosalu are the visionary minds…">
            <a:extLst>
              <a:ext uri="{FF2B5EF4-FFF2-40B4-BE49-F238E27FC236}">
                <a16:creationId xmlns:a16="http://schemas.microsoft.com/office/drawing/2014/main" id="{2DACCCD1-BEA5-8E14-C2CD-504E0959834D}"/>
              </a:ext>
            </a:extLst>
          </p:cNvPr>
          <p:cNvSpPr txBox="1"/>
          <p:nvPr/>
        </p:nvSpPr>
        <p:spPr>
          <a:xfrm>
            <a:off x="1058779" y="2096181"/>
            <a:ext cx="4507685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8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rPr lang="en-GB" sz="3600" dirty="0">
                <a:solidFill>
                  <a:srgbClr val="F0695C"/>
                </a:solidFill>
              </a:rPr>
              <a:t>You will have:</a:t>
            </a:r>
            <a:endParaRPr sz="3600" dirty="0">
              <a:solidFill>
                <a:srgbClr val="F0695C"/>
              </a:solidFill>
            </a:endParaRPr>
          </a:p>
        </p:txBody>
      </p:sp>
      <p:sp>
        <p:nvSpPr>
          <p:cNvPr id="2" name="Shape 1">
            <a:extLst>
              <a:ext uri="{FF2B5EF4-FFF2-40B4-BE49-F238E27FC236}">
                <a16:creationId xmlns:a16="http://schemas.microsoft.com/office/drawing/2014/main" id="{07B18189-D63C-ECB4-A315-E2308C736917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" name="Copyright MDS Alignment LTD. 2025">
            <a:extLst>
              <a:ext uri="{FF2B5EF4-FFF2-40B4-BE49-F238E27FC236}">
                <a16:creationId xmlns:a16="http://schemas.microsoft.com/office/drawing/2014/main" id="{2319112D-EEEC-FA71-0A45-776D5803B6D7}"/>
              </a:ext>
            </a:extLst>
          </p:cNvPr>
          <p:cNvSpPr txBox="1"/>
          <p:nvPr/>
        </p:nvSpPr>
        <p:spPr>
          <a:xfrm>
            <a:off x="10652760" y="7490125"/>
            <a:ext cx="3481390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480" tIns="30480" rIns="30480" bIns="30480" anchor="ctr">
            <a:spAutoFit/>
          </a:bodyPr>
          <a:lstStyle>
            <a:lvl1pPr algn="ctr" defTabSz="495300">
              <a:defRPr sz="1200" i="1">
                <a:solidFill>
                  <a:srgbClr val="3F1A40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rPr dirty="0">
                <a:solidFill>
                  <a:srgbClr val="3D043D"/>
                </a:solidFill>
              </a:rPr>
              <a:t>Copyright MDS Alignment LTD. 202</a:t>
            </a:r>
            <a:r>
              <a:rPr lang="en-GB" dirty="0">
                <a:solidFill>
                  <a:srgbClr val="3D043D"/>
                </a:solidFill>
              </a:rPr>
              <a:t>6</a:t>
            </a:r>
            <a:endParaRPr dirty="0">
              <a:solidFill>
                <a:srgbClr val="3D04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6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063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55191C-4E02-FA0C-73C5-59ABD58B7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5C49689-4ED5-79C9-098E-C0DD0305D55A}"/>
              </a:ext>
            </a:extLst>
          </p:cNvPr>
          <p:cNvSpPr/>
          <p:nvPr/>
        </p:nvSpPr>
        <p:spPr>
          <a:xfrm>
            <a:off x="0" y="0"/>
            <a:ext cx="555955" cy="8229600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74F7BB72-9338-E65A-5445-0BAD24BFCB72}"/>
              </a:ext>
            </a:extLst>
          </p:cNvPr>
          <p:cNvSpPr/>
          <p:nvPr/>
        </p:nvSpPr>
        <p:spPr>
          <a:xfrm>
            <a:off x="1024128" y="1901952"/>
            <a:ext cx="12435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b="1" spc="128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SECTION 4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40B79725-4B17-6E9A-2AC2-F412E451C962}"/>
              </a:ext>
            </a:extLst>
          </p:cNvPr>
          <p:cNvSpPr/>
          <p:nvPr/>
        </p:nvSpPr>
        <p:spPr>
          <a:xfrm>
            <a:off x="1024128" y="2662733"/>
            <a:ext cx="12582144" cy="3072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704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Essential eCommerce Terminology</a:t>
            </a:r>
            <a:endParaRPr lang="en-US" sz="70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C4B008E8-B029-1F2E-745C-97339D515C35}"/>
              </a:ext>
            </a:extLst>
          </p:cNvPr>
          <p:cNvSpPr/>
          <p:nvPr/>
        </p:nvSpPr>
        <p:spPr>
          <a:xfrm>
            <a:off x="1024128" y="5852160"/>
            <a:ext cx="1258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i="1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Cross-Border eCommerce: From Basics to Business Growth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211763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4DB4E-F3F3-F1C3-133A-C0E04D9CF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0">
            <a:extLst>
              <a:ext uri="{FF2B5EF4-FFF2-40B4-BE49-F238E27FC236}">
                <a16:creationId xmlns:a16="http://schemas.microsoft.com/office/drawing/2014/main" id="{95BC08EA-E3B5-E7FF-64E2-C7E7BC18E77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3D043D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95" name="Shape 1">
            <a:extLst>
              <a:ext uri="{FF2B5EF4-FFF2-40B4-BE49-F238E27FC236}">
                <a16:creationId xmlns:a16="http://schemas.microsoft.com/office/drawing/2014/main" id="{437CDFEC-2BCE-A725-0935-2EEBB883910F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196" name="Mandy Training-15.jpeg" descr="Person packing wrapped gift">
            <a:extLst>
              <a:ext uri="{FF2B5EF4-FFF2-40B4-BE49-F238E27FC236}">
                <a16:creationId xmlns:a16="http://schemas.microsoft.com/office/drawing/2014/main" id="{823D269B-3681-E2E1-363D-8E45881A5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3" r="26243"/>
          <a:stretch/>
        </p:blipFill>
        <p:spPr>
          <a:xfrm>
            <a:off x="8777891" y="200223"/>
            <a:ext cx="5579878" cy="7829172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Text 2">
            <a:extLst>
              <a:ext uri="{FF2B5EF4-FFF2-40B4-BE49-F238E27FC236}">
                <a16:creationId xmlns:a16="http://schemas.microsoft.com/office/drawing/2014/main" id="{410C4B73-9005-5EF4-C9AC-85005740F24A}"/>
              </a:ext>
            </a:extLst>
          </p:cNvPr>
          <p:cNvSpPr txBox="1"/>
          <p:nvPr/>
        </p:nvSpPr>
        <p:spPr>
          <a:xfrm>
            <a:off x="272631" y="2745196"/>
            <a:ext cx="8548080" cy="27392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lnSpc>
                <a:spcPts val="52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dirty="0">
                <a:latin typeface="Avenir Light" panose="020B0402020203020204" pitchFamily="34" charset="77"/>
              </a:rPr>
              <a:t>You already move the goods. </a:t>
            </a:r>
          </a:p>
          <a:p>
            <a:pPr algn="ctr">
              <a:lnSpc>
                <a:spcPts val="52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dirty="0">
                <a:latin typeface="Avenir Light" panose="020B0402020203020204" pitchFamily="34" charset="77"/>
              </a:rPr>
              <a:t>Now let’s learn </a:t>
            </a:r>
          </a:p>
          <a:p>
            <a:pPr algn="ctr">
              <a:lnSpc>
                <a:spcPts val="52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dirty="0">
                <a:latin typeface="Avenir Light" panose="020B0402020203020204" pitchFamily="34" charset="77"/>
              </a:rPr>
              <a:t>what consumers expect </a:t>
            </a:r>
          </a:p>
          <a:p>
            <a:pPr algn="ctr">
              <a:lnSpc>
                <a:spcPts val="52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dirty="0">
                <a:latin typeface="Avenir Light" panose="020B0402020203020204" pitchFamily="34" charset="77"/>
              </a:rPr>
              <a:t>and where the opportunities are. </a:t>
            </a:r>
            <a:endParaRPr dirty="0">
              <a:latin typeface="Avenir Light" panose="020B0402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20749942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49116-27AC-27E6-A464-753B63C81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itle 3">
            <a:extLst>
              <a:ext uri="{FF2B5EF4-FFF2-40B4-BE49-F238E27FC236}">
                <a16:creationId xmlns:a16="http://schemas.microsoft.com/office/drawing/2014/main" id="{DA06893D-9570-12CE-C34B-A5D86F8634C6}"/>
              </a:ext>
            </a:extLst>
          </p:cNvPr>
          <p:cNvSpPr txBox="1"/>
          <p:nvPr/>
        </p:nvSpPr>
        <p:spPr>
          <a:xfrm>
            <a:off x="1019451" y="601746"/>
            <a:ext cx="12591498" cy="7618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6574" tIns="36574" rIns="36574" bIns="36574">
            <a:normAutofit/>
          </a:bodyPr>
          <a:lstStyle/>
          <a:p>
            <a:pPr defTabSz="1185061">
              <a:lnSpc>
                <a:spcPct val="90000"/>
              </a:lnSpc>
              <a:defRPr sz="44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 lang="en-GB" sz="3600" dirty="0">
                <a:solidFill>
                  <a:srgbClr val="F0695C"/>
                </a:solidFill>
              </a:rPr>
              <a:t>What</a:t>
            </a:r>
            <a:r>
              <a:rPr sz="3600" dirty="0">
                <a:solidFill>
                  <a:srgbClr val="F0695C"/>
                </a:solidFill>
              </a:rPr>
              <a:t> eCommerce </a:t>
            </a:r>
            <a:r>
              <a:rPr lang="en-GB" sz="3600" dirty="0">
                <a:solidFill>
                  <a:srgbClr val="F0695C"/>
                </a:solidFill>
              </a:rPr>
              <a:t>Customers Want</a:t>
            </a:r>
            <a:endParaRPr sz="3600" dirty="0">
              <a:solidFill>
                <a:srgbClr val="F0695C"/>
              </a:solidFill>
            </a:endParaRPr>
          </a:p>
        </p:txBody>
      </p:sp>
      <p:pic>
        <p:nvPicPr>
          <p:cNvPr id="4" name="Picture 3" descr="Man using device">
            <a:extLst>
              <a:ext uri="{FF2B5EF4-FFF2-40B4-BE49-F238E27FC236}">
                <a16:creationId xmlns:a16="http://schemas.microsoft.com/office/drawing/2014/main" id="{A02705FA-B9D0-69DD-9087-25F001B487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0" r="-29"/>
          <a:stretch>
            <a:fillRect/>
          </a:stretch>
        </p:blipFill>
        <p:spPr>
          <a:xfrm>
            <a:off x="1019451" y="1906444"/>
            <a:ext cx="2276591" cy="1820430"/>
          </a:xfrm>
          <a:prstGeom prst="rect">
            <a:avLst/>
          </a:prstGeom>
        </p:spPr>
      </p:pic>
      <p:sp>
        <p:nvSpPr>
          <p:cNvPr id="6" name="Enhanced Delivery Options  Convenient and flexible delivery service">
            <a:extLst>
              <a:ext uri="{FF2B5EF4-FFF2-40B4-BE49-F238E27FC236}">
                <a16:creationId xmlns:a16="http://schemas.microsoft.com/office/drawing/2014/main" id="{4633C23A-2F0F-7198-96A6-CC2A05A07666}"/>
              </a:ext>
            </a:extLst>
          </p:cNvPr>
          <p:cNvSpPr txBox="1">
            <a:spLocks/>
          </p:cNvSpPr>
          <p:nvPr/>
        </p:nvSpPr>
        <p:spPr>
          <a:xfrm>
            <a:off x="3568687" y="2041093"/>
            <a:ext cx="5796986" cy="1551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686" tIns="35686" rIns="35686" bIns="35686">
            <a:normAutofit/>
          </a:bodyPr>
          <a:lstStyle>
            <a:lvl1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marL="457200" indent="-457200" defTabSz="914400" hangingPunct="1">
              <a:lnSpc>
                <a:spcPct val="100000"/>
              </a:lnSpc>
              <a:buClr>
                <a:srgbClr val="F0695C"/>
              </a:buClr>
              <a:buFont typeface="Courier New" panose="02070309020205020404" pitchFamily="49" charset="0"/>
              <a:buChar char="o"/>
              <a:defRPr sz="2800">
                <a:solidFill>
                  <a:srgbClr val="2C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sz="2800" dirty="0">
                <a:solidFill>
                  <a:srgbClr val="3D043D"/>
                </a:solidFill>
                <a:latin typeface="Avenir Book" panose="02000503020000020003" pitchFamily="2" charset="0"/>
                <a:ea typeface="Arial"/>
                <a:cs typeface="Arial"/>
                <a:sym typeface="Arial"/>
              </a:rPr>
              <a:t>Expected delivery times</a:t>
            </a:r>
          </a:p>
          <a:p>
            <a:pPr marL="457200" indent="-457200" defTabSz="914400" hangingPunct="1">
              <a:lnSpc>
                <a:spcPct val="100000"/>
              </a:lnSpc>
              <a:buClr>
                <a:srgbClr val="F0695C"/>
              </a:buClr>
              <a:buFont typeface="Courier New" panose="02070309020205020404" pitchFamily="49" charset="0"/>
              <a:buChar char="o"/>
              <a:defRPr sz="2800">
                <a:solidFill>
                  <a:srgbClr val="2C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sz="2800" dirty="0">
                <a:solidFill>
                  <a:srgbClr val="3D043D"/>
                </a:solidFill>
                <a:latin typeface="Avenir Book" panose="02000503020000020003" pitchFamily="2" charset="0"/>
                <a:ea typeface="Arial"/>
                <a:cs typeface="Arial"/>
                <a:sym typeface="Arial"/>
              </a:rPr>
              <a:t>Price transparency / DDP</a:t>
            </a:r>
          </a:p>
          <a:p>
            <a:pPr marL="457200" indent="-457200" defTabSz="914400" hangingPunct="1">
              <a:lnSpc>
                <a:spcPct val="100000"/>
              </a:lnSpc>
              <a:buClr>
                <a:srgbClr val="F0695C"/>
              </a:buClr>
              <a:buFont typeface="Courier New" panose="02070309020205020404" pitchFamily="49" charset="0"/>
              <a:buChar char="o"/>
              <a:defRPr sz="2800">
                <a:solidFill>
                  <a:srgbClr val="2C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sz="2800" dirty="0">
                <a:solidFill>
                  <a:srgbClr val="3D043D"/>
                </a:solidFill>
                <a:latin typeface="Avenir Book" panose="02000503020000020003" pitchFamily="2" charset="0"/>
                <a:ea typeface="Arial"/>
                <a:cs typeface="Arial"/>
                <a:sym typeface="Arial"/>
              </a:rPr>
              <a:t>Tracking visibility</a:t>
            </a:r>
          </a:p>
        </p:txBody>
      </p:sp>
      <p:pic>
        <p:nvPicPr>
          <p:cNvPr id="7" name="Picture 6" descr="Man carrying packages">
            <a:extLst>
              <a:ext uri="{FF2B5EF4-FFF2-40B4-BE49-F238E27FC236}">
                <a16:creationId xmlns:a16="http://schemas.microsoft.com/office/drawing/2014/main" id="{869BAB20-0E8D-79DE-9EFE-7A4B15345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4" r="8314"/>
          <a:stretch/>
        </p:blipFill>
        <p:spPr>
          <a:xfrm>
            <a:off x="1019451" y="3872669"/>
            <a:ext cx="2276593" cy="1820431"/>
          </a:xfrm>
          <a:prstGeom prst="rect">
            <a:avLst/>
          </a:prstGeom>
        </p:spPr>
      </p:pic>
      <p:sp>
        <p:nvSpPr>
          <p:cNvPr id="8" name="Enhanced Delivery Options  Convenient and flexible delivery service">
            <a:extLst>
              <a:ext uri="{FF2B5EF4-FFF2-40B4-BE49-F238E27FC236}">
                <a16:creationId xmlns:a16="http://schemas.microsoft.com/office/drawing/2014/main" id="{E9996002-5233-E69F-5DAC-E28DE34DE6E1}"/>
              </a:ext>
            </a:extLst>
          </p:cNvPr>
          <p:cNvSpPr txBox="1">
            <a:spLocks/>
          </p:cNvSpPr>
          <p:nvPr/>
        </p:nvSpPr>
        <p:spPr>
          <a:xfrm>
            <a:off x="3568687" y="4007318"/>
            <a:ext cx="7030040" cy="1551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686" tIns="35686" rIns="35686" bIns="35686">
            <a:normAutofit/>
          </a:bodyPr>
          <a:lstStyle>
            <a:lvl1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marL="457200" indent="-457200" defTabSz="914400" hangingPunct="1">
              <a:lnSpc>
                <a:spcPct val="100000"/>
              </a:lnSpc>
              <a:buClr>
                <a:srgbClr val="F0695C"/>
              </a:buClr>
              <a:buFont typeface="Courier New" panose="02070309020205020404" pitchFamily="49" charset="0"/>
              <a:buChar char="o"/>
              <a:defRPr sz="2800">
                <a:solidFill>
                  <a:srgbClr val="2C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sz="2800" dirty="0">
                <a:solidFill>
                  <a:srgbClr val="3D043D"/>
                </a:solidFill>
                <a:latin typeface="Avenir Book" panose="02000503020000020003" pitchFamily="2" charset="0"/>
                <a:ea typeface="Arial"/>
                <a:cs typeface="Arial"/>
                <a:sym typeface="Arial"/>
              </a:rPr>
              <a:t>Delivery options; neighbour/store</a:t>
            </a:r>
          </a:p>
          <a:p>
            <a:pPr marL="457200" indent="-457200" defTabSz="914400" hangingPunct="1">
              <a:lnSpc>
                <a:spcPct val="100000"/>
              </a:lnSpc>
              <a:buClr>
                <a:srgbClr val="F0695C"/>
              </a:buClr>
              <a:buFont typeface="Courier New" panose="02070309020205020404" pitchFamily="49" charset="0"/>
              <a:buChar char="o"/>
              <a:defRPr sz="2800">
                <a:solidFill>
                  <a:srgbClr val="2C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sz="2800" dirty="0">
                <a:solidFill>
                  <a:srgbClr val="3D043D"/>
                </a:solidFill>
                <a:latin typeface="Avenir Book" panose="02000503020000020003" pitchFamily="2" charset="0"/>
                <a:ea typeface="Arial"/>
                <a:cs typeface="Arial"/>
                <a:sym typeface="Arial"/>
              </a:rPr>
              <a:t>Timed delivery window (2 hours)</a:t>
            </a:r>
          </a:p>
          <a:p>
            <a:pPr marL="457200" indent="-457200" defTabSz="914400" hangingPunct="1">
              <a:lnSpc>
                <a:spcPct val="100000"/>
              </a:lnSpc>
              <a:buClr>
                <a:srgbClr val="F0695C"/>
              </a:buClr>
              <a:buFont typeface="Courier New" panose="02070309020205020404" pitchFamily="49" charset="0"/>
              <a:buChar char="o"/>
              <a:defRPr sz="2800">
                <a:solidFill>
                  <a:srgbClr val="2C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sz="2800" dirty="0">
                <a:solidFill>
                  <a:srgbClr val="3D043D"/>
                </a:solidFill>
                <a:latin typeface="Avenir Book" panose="02000503020000020003" pitchFamily="2" charset="0"/>
                <a:ea typeface="Arial"/>
                <a:cs typeface="Arial"/>
                <a:sym typeface="Arial"/>
              </a:rPr>
              <a:t>Collect from local store/Locker Box</a:t>
            </a:r>
          </a:p>
        </p:txBody>
      </p:sp>
      <p:pic>
        <p:nvPicPr>
          <p:cNvPr id="9" name="Picture 8" descr="Hand holding welcome sign">
            <a:extLst>
              <a:ext uri="{FF2B5EF4-FFF2-40B4-BE49-F238E27FC236}">
                <a16:creationId xmlns:a16="http://schemas.microsoft.com/office/drawing/2014/main" id="{6B8AE350-A36E-E417-3727-EC9A139E5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4" r="8314"/>
          <a:stretch/>
        </p:blipFill>
        <p:spPr>
          <a:xfrm>
            <a:off x="1019451" y="5848099"/>
            <a:ext cx="2276591" cy="1820429"/>
          </a:xfrm>
          <a:prstGeom prst="rect">
            <a:avLst/>
          </a:prstGeom>
        </p:spPr>
      </p:pic>
      <p:sp>
        <p:nvSpPr>
          <p:cNvPr id="10" name="Enhanced Delivery Options  Convenient and flexible delivery service">
            <a:extLst>
              <a:ext uri="{FF2B5EF4-FFF2-40B4-BE49-F238E27FC236}">
                <a16:creationId xmlns:a16="http://schemas.microsoft.com/office/drawing/2014/main" id="{9A65B697-6712-3AF0-ADB8-3117AAA8CC32}"/>
              </a:ext>
            </a:extLst>
          </p:cNvPr>
          <p:cNvSpPr txBox="1"/>
          <p:nvPr/>
        </p:nvSpPr>
        <p:spPr>
          <a:xfrm>
            <a:off x="3568687" y="5982747"/>
            <a:ext cx="7030040" cy="1551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686" tIns="35686" rIns="35686" bIns="35686">
            <a:normAutofit/>
          </a:bodyPr>
          <a:lstStyle>
            <a:lvl1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164592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rgbClr val="1B3F67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marL="457200" indent="-457200" defTabSz="914400" hangingPunct="1">
              <a:lnSpc>
                <a:spcPct val="100000"/>
              </a:lnSpc>
              <a:buClr>
                <a:srgbClr val="F0695C"/>
              </a:buClr>
              <a:buFont typeface="Courier New" panose="02070309020205020404" pitchFamily="49" charset="0"/>
              <a:buChar char="o"/>
              <a:defRPr sz="2800">
                <a:solidFill>
                  <a:srgbClr val="2C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sz="2800" dirty="0">
                <a:solidFill>
                  <a:srgbClr val="3E1A40"/>
                </a:solidFill>
                <a:latin typeface="Avenir Book" panose="02000503020000020003" pitchFamily="2" charset="0"/>
                <a:ea typeface="Arial"/>
                <a:cs typeface="Arial"/>
                <a:sym typeface="Arial"/>
              </a:rPr>
              <a:t>Return options</a:t>
            </a:r>
          </a:p>
          <a:p>
            <a:pPr marL="457200" indent="-457200" defTabSz="914400" hangingPunct="1">
              <a:lnSpc>
                <a:spcPct val="100000"/>
              </a:lnSpc>
              <a:buClr>
                <a:srgbClr val="F0695C"/>
              </a:buClr>
              <a:buFont typeface="Courier New" panose="02070309020205020404" pitchFamily="49" charset="0"/>
              <a:buChar char="o"/>
              <a:defRPr sz="2800">
                <a:solidFill>
                  <a:srgbClr val="2C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sz="2800" dirty="0">
                <a:solidFill>
                  <a:srgbClr val="3E1A40"/>
                </a:solidFill>
                <a:latin typeface="Avenir Book" panose="02000503020000020003" pitchFamily="2" charset="0"/>
                <a:ea typeface="Arial"/>
                <a:cs typeface="Arial"/>
                <a:sym typeface="Arial"/>
              </a:rPr>
              <a:t>Drop-off points; store/Locker Box</a:t>
            </a:r>
          </a:p>
          <a:p>
            <a:pPr marL="457200" indent="-457200" defTabSz="914400" hangingPunct="1">
              <a:lnSpc>
                <a:spcPct val="100000"/>
              </a:lnSpc>
              <a:buClr>
                <a:srgbClr val="F0695C"/>
              </a:buClr>
              <a:buFont typeface="Courier New" panose="02070309020205020404" pitchFamily="49" charset="0"/>
              <a:buChar char="o"/>
              <a:defRPr sz="2800">
                <a:solidFill>
                  <a:srgbClr val="2C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GB" sz="2800" dirty="0">
                <a:solidFill>
                  <a:srgbClr val="3E1A40"/>
                </a:solidFill>
                <a:latin typeface="Avenir Book" panose="02000503020000020003" pitchFamily="2" charset="0"/>
                <a:ea typeface="Arial"/>
                <a:cs typeface="Arial"/>
                <a:sym typeface="Arial"/>
              </a:rPr>
              <a:t>Prompt refunds/replacements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E7C14D4-A4F7-AAEC-05C8-162E9F6F6068}"/>
              </a:ext>
            </a:extLst>
          </p:cNvPr>
          <p:cNvGrpSpPr/>
          <p:nvPr/>
        </p:nvGrpSpPr>
        <p:grpSpPr>
          <a:xfrm>
            <a:off x="10546266" y="1207674"/>
            <a:ext cx="3108951" cy="3413687"/>
            <a:chOff x="10546266" y="1207674"/>
            <a:chExt cx="3108951" cy="3413687"/>
          </a:xfrm>
        </p:grpSpPr>
        <p:sp>
          <p:nvSpPr>
            <p:cNvPr id="16" name="Enhanced Delivery Options  Convenient and flexible delivery service">
              <a:extLst>
                <a:ext uri="{FF2B5EF4-FFF2-40B4-BE49-F238E27FC236}">
                  <a16:creationId xmlns:a16="http://schemas.microsoft.com/office/drawing/2014/main" id="{0E23017A-EBBD-A0F4-89C9-778744F2B459}"/>
                </a:ext>
              </a:extLst>
            </p:cNvPr>
            <p:cNvSpPr txBox="1">
              <a:spLocks/>
            </p:cNvSpPr>
            <p:nvPr/>
          </p:nvSpPr>
          <p:spPr>
            <a:xfrm>
              <a:off x="10546266" y="1207674"/>
              <a:ext cx="3108951" cy="64707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35686" tIns="35686" rIns="35686" bIns="35686">
              <a:normAutofit/>
            </a:bodyPr>
            <a:lstStyle>
              <a:lvl1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1pPr>
              <a:lvl2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2pPr>
              <a:lvl3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3pPr>
              <a:lvl4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4pPr>
              <a:lvl5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5pPr>
              <a:lvl6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6pPr>
              <a:lvl7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7pPr>
              <a:lvl8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8pPr>
              <a:lvl9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9pPr>
            </a:lstStyle>
            <a:p>
              <a:pPr defTabSz="914400" hangingPunct="1">
                <a:lnSpc>
                  <a:spcPct val="100000"/>
                </a:lnSpc>
                <a:buClr>
                  <a:srgbClr val="F49B29"/>
                </a:buClr>
                <a:defRPr sz="2800">
                  <a:solidFill>
                    <a:srgbClr val="2C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GB" sz="2800" dirty="0">
                  <a:solidFill>
                    <a:srgbClr val="F0695C"/>
                  </a:solidFill>
                  <a:latin typeface="Avenir Book" panose="02000503020000020003" pitchFamily="2" charset="0"/>
                  <a:ea typeface="Arial"/>
                  <a:cs typeface="Arial"/>
                  <a:sym typeface="Arial"/>
                </a:rPr>
                <a:t>Benefits to retailer</a:t>
              </a:r>
            </a:p>
          </p:txBody>
        </p:sp>
        <p:pic>
          <p:nvPicPr>
            <p:cNvPr id="18" name="Graphic 17" descr="Badge Question Mark with solid fill">
              <a:extLst>
                <a:ext uri="{FF2B5EF4-FFF2-40B4-BE49-F238E27FC236}">
                  <a16:creationId xmlns:a16="http://schemas.microsoft.com/office/drawing/2014/main" id="{2920FD0D-0F7D-007C-CF8A-0896815B077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771473" y="2084781"/>
              <a:ext cx="2536580" cy="253658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8F27237-6892-D32E-0FC8-4DEC3BBAF10D}"/>
              </a:ext>
            </a:extLst>
          </p:cNvPr>
          <p:cNvGrpSpPr/>
          <p:nvPr/>
        </p:nvGrpSpPr>
        <p:grpSpPr>
          <a:xfrm>
            <a:off x="10127673" y="1821054"/>
            <a:ext cx="3946136" cy="5726839"/>
            <a:chOff x="10127674" y="1807038"/>
            <a:chExt cx="3946136" cy="5726839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5CC22265-223B-1B62-B34B-9305AD7E50D7}"/>
                </a:ext>
              </a:extLst>
            </p:cNvPr>
            <p:cNvSpPr/>
            <p:nvPr/>
          </p:nvSpPr>
          <p:spPr>
            <a:xfrm>
              <a:off x="10127674" y="1807038"/>
              <a:ext cx="3946136" cy="5726839"/>
            </a:xfrm>
            <a:prstGeom prst="roundRect">
              <a:avLst/>
            </a:prstGeom>
            <a:solidFill>
              <a:srgbClr val="3D043D"/>
            </a:solidFill>
            <a:ln w="25400" cap="flat">
              <a:solidFill>
                <a:srgbClr val="F0695C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5" name="Enhanced Delivery Options  Convenient and flexible delivery service">
              <a:extLst>
                <a:ext uri="{FF2B5EF4-FFF2-40B4-BE49-F238E27FC236}">
                  <a16:creationId xmlns:a16="http://schemas.microsoft.com/office/drawing/2014/main" id="{B1269064-0842-0BCC-D065-71A4EED11977}"/>
                </a:ext>
              </a:extLst>
            </p:cNvPr>
            <p:cNvSpPr txBox="1">
              <a:spLocks/>
            </p:cNvSpPr>
            <p:nvPr/>
          </p:nvSpPr>
          <p:spPr>
            <a:xfrm>
              <a:off x="11076714" y="4196208"/>
              <a:ext cx="2792006" cy="107282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35686" tIns="35686" rIns="35686" bIns="35686">
              <a:normAutofit/>
            </a:bodyPr>
            <a:lstStyle>
              <a:lvl1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1pPr>
              <a:lvl2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2pPr>
              <a:lvl3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3pPr>
              <a:lvl4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4pPr>
              <a:lvl5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5pPr>
              <a:lvl6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6pPr>
              <a:lvl7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7pPr>
              <a:lvl8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8pPr>
              <a:lvl9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9pPr>
            </a:lstStyle>
            <a:p>
              <a:pPr defTabSz="914400" hangingPunct="1">
                <a:lnSpc>
                  <a:spcPct val="100000"/>
                </a:lnSpc>
                <a:buClr>
                  <a:srgbClr val="F49B29"/>
                </a:buClr>
                <a:defRPr sz="2800">
                  <a:solidFill>
                    <a:srgbClr val="2C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GB" sz="24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Improved customer experience</a:t>
              </a:r>
            </a:p>
          </p:txBody>
        </p:sp>
        <p:sp>
          <p:nvSpPr>
            <p:cNvPr id="11" name="Enhanced Delivery Options  Convenient and flexible delivery service">
              <a:extLst>
                <a:ext uri="{FF2B5EF4-FFF2-40B4-BE49-F238E27FC236}">
                  <a16:creationId xmlns:a16="http://schemas.microsoft.com/office/drawing/2014/main" id="{45533D84-4DC1-9630-64AF-C8F3317EA0A9}"/>
                </a:ext>
              </a:extLst>
            </p:cNvPr>
            <p:cNvSpPr txBox="1">
              <a:spLocks/>
            </p:cNvSpPr>
            <p:nvPr/>
          </p:nvSpPr>
          <p:spPr>
            <a:xfrm>
              <a:off x="11061713" y="2280245"/>
              <a:ext cx="2792006" cy="107282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35686" tIns="35686" rIns="35686" bIns="35686">
              <a:normAutofit/>
            </a:bodyPr>
            <a:lstStyle>
              <a:lvl1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1pPr>
              <a:lvl2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2pPr>
              <a:lvl3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3pPr>
              <a:lvl4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4pPr>
              <a:lvl5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5pPr>
              <a:lvl6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6pPr>
              <a:lvl7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7pPr>
              <a:lvl8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8pPr>
              <a:lvl9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9pPr>
            </a:lstStyle>
            <a:p>
              <a:pPr defTabSz="914400" hangingPunct="1">
                <a:lnSpc>
                  <a:spcPct val="100000"/>
                </a:lnSpc>
                <a:buClr>
                  <a:srgbClr val="F49B29"/>
                </a:buClr>
                <a:defRPr sz="2800">
                  <a:solidFill>
                    <a:srgbClr val="2C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GB" sz="24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Reduced customer queries</a:t>
              </a:r>
            </a:p>
          </p:txBody>
        </p:sp>
        <p:sp>
          <p:nvSpPr>
            <p:cNvPr id="13" name="Up Arrow 12">
              <a:extLst>
                <a:ext uri="{FF2B5EF4-FFF2-40B4-BE49-F238E27FC236}">
                  <a16:creationId xmlns:a16="http://schemas.microsoft.com/office/drawing/2014/main" id="{B2C6B789-6C0F-3A78-F124-03F566EF4C6C}"/>
                </a:ext>
              </a:extLst>
            </p:cNvPr>
            <p:cNvSpPr/>
            <p:nvPr/>
          </p:nvSpPr>
          <p:spPr>
            <a:xfrm>
              <a:off x="10376707" y="4196208"/>
              <a:ext cx="494918" cy="689113"/>
            </a:xfrm>
            <a:prstGeom prst="upArrow">
              <a:avLst/>
            </a:prstGeom>
            <a:solidFill>
              <a:srgbClr val="F0695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4" name="Up Arrow 13">
              <a:extLst>
                <a:ext uri="{FF2B5EF4-FFF2-40B4-BE49-F238E27FC236}">
                  <a16:creationId xmlns:a16="http://schemas.microsoft.com/office/drawing/2014/main" id="{2BD82844-6934-1306-9E65-27FA6B7E548D}"/>
                </a:ext>
              </a:extLst>
            </p:cNvPr>
            <p:cNvSpPr/>
            <p:nvPr/>
          </p:nvSpPr>
          <p:spPr>
            <a:xfrm>
              <a:off x="10376707" y="6130748"/>
              <a:ext cx="494918" cy="689113"/>
            </a:xfrm>
            <a:prstGeom prst="upArrow">
              <a:avLst/>
            </a:prstGeom>
            <a:solidFill>
              <a:srgbClr val="F0695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5" name="Up Arrow 14">
              <a:extLst>
                <a:ext uri="{FF2B5EF4-FFF2-40B4-BE49-F238E27FC236}">
                  <a16:creationId xmlns:a16="http://schemas.microsoft.com/office/drawing/2014/main" id="{404146A7-EF45-F041-84A1-C50F0F1753BF}"/>
                </a:ext>
              </a:extLst>
            </p:cNvPr>
            <p:cNvSpPr/>
            <p:nvPr/>
          </p:nvSpPr>
          <p:spPr>
            <a:xfrm rot="10800000">
              <a:off x="10419780" y="2417334"/>
              <a:ext cx="494918" cy="689113"/>
            </a:xfrm>
            <a:prstGeom prst="upArrow">
              <a:avLst/>
            </a:prstGeom>
            <a:solidFill>
              <a:srgbClr val="F0695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2" name="Enhanced Delivery Options  Convenient and flexible delivery service">
              <a:extLst>
                <a:ext uri="{FF2B5EF4-FFF2-40B4-BE49-F238E27FC236}">
                  <a16:creationId xmlns:a16="http://schemas.microsoft.com/office/drawing/2014/main" id="{0E348B34-5B20-DB6C-57AB-4039D3BD8529}"/>
                </a:ext>
              </a:extLst>
            </p:cNvPr>
            <p:cNvSpPr txBox="1">
              <a:spLocks/>
            </p:cNvSpPr>
            <p:nvPr/>
          </p:nvSpPr>
          <p:spPr>
            <a:xfrm>
              <a:off x="11120658" y="6112171"/>
              <a:ext cx="2792006" cy="107282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35686" tIns="35686" rIns="35686" bIns="35686">
              <a:normAutofit/>
            </a:bodyPr>
            <a:lstStyle>
              <a:lvl1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1pPr>
              <a:lvl2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2pPr>
              <a:lvl3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3pPr>
              <a:lvl4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4pPr>
              <a:lvl5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5pPr>
              <a:lvl6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6pPr>
              <a:lvl7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7pPr>
              <a:lvl8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8pPr>
              <a:lvl9pPr marL="0" marR="0" indent="0" algn="l" defTabSz="1645920" rtl="0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800" b="0" i="0" u="none" strike="noStrike" cap="none" spc="0" baseline="0">
                  <a:solidFill>
                    <a:srgbClr val="1B3F67"/>
                  </a:solidFill>
                  <a:uFillTx/>
                  <a:latin typeface="Calibri Light"/>
                  <a:ea typeface="Calibri Light"/>
                  <a:cs typeface="Calibri Light"/>
                  <a:sym typeface="Calibri Light"/>
                </a:defRPr>
              </a:lvl9pPr>
            </a:lstStyle>
            <a:p>
              <a:pPr defTabSz="914400" hangingPunct="1">
                <a:lnSpc>
                  <a:spcPct val="100000"/>
                </a:lnSpc>
                <a:buClr>
                  <a:srgbClr val="F49B29"/>
                </a:buClr>
                <a:defRPr sz="2800">
                  <a:solidFill>
                    <a:srgbClr val="2C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GB" sz="24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Repeat orders and customer retention</a:t>
              </a:r>
            </a:p>
          </p:txBody>
        </p:sp>
      </p:grpSp>
      <p:sp>
        <p:nvSpPr>
          <p:cNvPr id="3" name="Shape 1">
            <a:extLst>
              <a:ext uri="{FF2B5EF4-FFF2-40B4-BE49-F238E27FC236}">
                <a16:creationId xmlns:a16="http://schemas.microsoft.com/office/drawing/2014/main" id="{A4F51D5F-BFB1-E25B-49DF-E02253D97339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1" name="Copyright MDS Alignment LTD. 2025">
            <a:extLst>
              <a:ext uri="{FF2B5EF4-FFF2-40B4-BE49-F238E27FC236}">
                <a16:creationId xmlns:a16="http://schemas.microsoft.com/office/drawing/2014/main" id="{2FB4744E-7A49-99BA-CF44-91E238D1DA5C}"/>
              </a:ext>
            </a:extLst>
          </p:cNvPr>
          <p:cNvSpPr txBox="1"/>
          <p:nvPr/>
        </p:nvSpPr>
        <p:spPr>
          <a:xfrm>
            <a:off x="10652760" y="7714713"/>
            <a:ext cx="3481390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480" tIns="30480" rIns="30480" bIns="30480" anchor="ctr">
            <a:spAutoFit/>
          </a:bodyPr>
          <a:lstStyle>
            <a:lvl1pPr algn="ctr" defTabSz="495300">
              <a:defRPr sz="1200" i="1">
                <a:solidFill>
                  <a:srgbClr val="3F1A40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rPr dirty="0">
                <a:solidFill>
                  <a:srgbClr val="3D043D"/>
                </a:solidFill>
              </a:rPr>
              <a:t>Copyright MDS Alignment LTD. 202</a:t>
            </a:r>
            <a:r>
              <a:rPr lang="en-GB" dirty="0">
                <a:solidFill>
                  <a:srgbClr val="3D043D"/>
                </a:solidFill>
              </a:rPr>
              <a:t>6</a:t>
            </a:r>
            <a:endParaRPr dirty="0">
              <a:solidFill>
                <a:srgbClr val="3D04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1676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1" name="Table 1"/>
          <p:cNvGraphicFramePr/>
          <p:nvPr>
            <p:extLst>
              <p:ext uri="{D42A27DB-BD31-4B8C-83A1-F6EECF244321}">
                <p14:modId xmlns:p14="http://schemas.microsoft.com/office/powerpoint/2010/main" val="4250297250"/>
              </p:ext>
            </p:extLst>
          </p:nvPr>
        </p:nvGraphicFramePr>
        <p:xfrm>
          <a:off x="895113" y="1048150"/>
          <a:ext cx="13014318" cy="6831744"/>
        </p:xfrm>
        <a:graphic>
          <a:graphicData uri="http://schemas.openxmlformats.org/drawingml/2006/table">
            <a:tbl>
              <a:tblPr bandRow="1">
                <a:tableStyleId>{33BA23B1-9221-436E-865A-0063620EA4FD}</a:tableStyleId>
              </a:tblPr>
              <a:tblGrid>
                <a:gridCol w="17324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9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928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defTabSz="457200">
                        <a:lnSpc>
                          <a:spcPts val="42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sz="2000"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Term</a:t>
                      </a:r>
                    </a:p>
                  </a:txBody>
                  <a:tcPr marL="12700" marR="12700" marT="12700" marB="12700" anchor="ctr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ts val="42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lang="en-GB" sz="2000" dirty="0"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Meaning</a:t>
                      </a:r>
                      <a:endParaRPr sz="2000" dirty="0">
                        <a:latin typeface="Avenir Heavy"/>
                        <a:ea typeface="Avenir Heavy"/>
                        <a:cs typeface="Avenir Heavy"/>
                        <a:sym typeface="Avenir Heavy"/>
                      </a:endParaRPr>
                    </a:p>
                  </a:txBody>
                  <a:tcPr marL="12700" marR="12700" marT="12700" marB="12700" anchor="ctr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ts val="42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lang="en-GB" sz="2000" dirty="0"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Benefits / Drawbacks</a:t>
                      </a:r>
                      <a:endParaRPr sz="2000" dirty="0">
                        <a:latin typeface="Avenir Heavy"/>
                        <a:ea typeface="Avenir Heavy"/>
                        <a:cs typeface="Avenir Heavy"/>
                        <a:sym typeface="Avenir Heavy"/>
                      </a:endParaRPr>
                    </a:p>
                  </a:txBody>
                  <a:tcPr marL="12700" marR="12700" marT="12700" marB="1270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080">
                <a:tc>
                  <a:txBody>
                    <a:bodyPr/>
                    <a:lstStyle/>
                    <a:p>
                      <a:pPr algn="l" defTabSz="457200">
                        <a:lnSpc>
                          <a:spcPts val="4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B2C</a:t>
                      </a:r>
                    </a:p>
                  </a:txBody>
                  <a:tcPr marL="12700" marR="12700" marT="12700" marB="12700" horzOverflow="overflow">
                    <a:solidFill>
                      <a:srgbClr val="FFE6C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ts val="4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dirty="0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Business to Consumer</a:t>
                      </a:r>
                    </a:p>
                  </a:txBody>
                  <a:tcPr marL="12700" marR="12700" marT="12700" marB="12700" horzOverflow="overflow">
                    <a:solidFill>
                      <a:srgbClr val="FFE6C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sz="1600" dirty="0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Retailers selling directly to shoppers; usually smaller parcels, faster delivery expectations with high customer experience expectations</a:t>
                      </a:r>
                    </a:p>
                  </a:txBody>
                  <a:tcPr marL="12700" marR="12700" marT="12700" marB="12700" anchor="ctr" horzOverflow="overflow">
                    <a:solidFill>
                      <a:srgbClr val="FFE6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8080">
                <a:tc>
                  <a:txBody>
                    <a:bodyPr/>
                    <a:lstStyle/>
                    <a:p>
                      <a:pPr algn="l" defTabSz="457200">
                        <a:lnSpc>
                          <a:spcPts val="4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dirty="0"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B2B</a:t>
                      </a:r>
                    </a:p>
                  </a:txBody>
                  <a:tcPr marL="12700" marR="12700" marT="12700" marB="1270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ts val="4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dirty="0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Business to Business</a:t>
                      </a:r>
                    </a:p>
                  </a:txBody>
                  <a:tcPr marL="12700" marR="12700" marT="12700" marB="1270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sz="1600" dirty="0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Larger shipments to other companies; often </a:t>
                      </a:r>
                      <a:r>
                        <a:rPr sz="1600" dirty="0" err="1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palletised</a:t>
                      </a:r>
                      <a:r>
                        <a:rPr sz="1600" dirty="0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 or bulk freight, booking slots with deadlines</a:t>
                      </a:r>
                    </a:p>
                  </a:txBody>
                  <a:tcPr marL="12700" marR="12700" marT="12700" marB="1270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476">
                <a:tc>
                  <a:txBody>
                    <a:bodyPr/>
                    <a:lstStyle/>
                    <a:p>
                      <a:pPr algn="l" defTabSz="457200">
                        <a:lnSpc>
                          <a:spcPts val="4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lang="en-GB" dirty="0"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C</a:t>
                      </a:r>
                      <a:r>
                        <a:rPr dirty="0"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2C</a:t>
                      </a:r>
                    </a:p>
                  </a:txBody>
                  <a:tcPr marL="12700" marR="12700" marT="12700" marB="12700" horzOverflow="overflow">
                    <a:solidFill>
                      <a:srgbClr val="FFE6C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ts val="4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lang="en-GB" dirty="0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Consumer</a:t>
                      </a:r>
                      <a:r>
                        <a:rPr dirty="0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 to Consumer</a:t>
                      </a:r>
                    </a:p>
                  </a:txBody>
                  <a:tcPr marL="12700" marR="12700" marT="12700" marB="12700" horzOverflow="overflow">
                    <a:solidFill>
                      <a:srgbClr val="FFE6C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ts val="37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lang="en-GB" sz="1600" dirty="0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Goods sold online by consumers to consumers; Marketplaces </a:t>
                      </a:r>
                      <a:r>
                        <a:rPr lang="en-GB" sz="1600" dirty="0" err="1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i.e</a:t>
                      </a:r>
                      <a:r>
                        <a:rPr lang="en-GB" sz="1600" dirty="0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; Vinted, eBay </a:t>
                      </a:r>
                      <a:endParaRPr sz="1600" dirty="0">
                        <a:latin typeface="Avenir Book"/>
                        <a:ea typeface="Avenir Book"/>
                        <a:cs typeface="Avenir Book"/>
                        <a:sym typeface="Avenir Book"/>
                      </a:endParaRPr>
                    </a:p>
                  </a:txBody>
                  <a:tcPr marL="12700" marR="12700" marT="12700" marB="12700" horzOverflow="overflow">
                    <a:solidFill>
                      <a:srgbClr val="FFE6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9217">
                <a:tc>
                  <a:txBody>
                    <a:bodyPr/>
                    <a:lstStyle/>
                    <a:p>
                      <a:pPr algn="l" defTabSz="457200">
                        <a:lnSpc>
                          <a:spcPts val="4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dirty="0"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Marketplace</a:t>
                      </a:r>
                    </a:p>
                  </a:txBody>
                  <a:tcPr marL="12700" marR="12700" marT="12700" marB="12700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dirty="0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Online platform connecting multiple sellers to buyers</a:t>
                      </a:r>
                    </a:p>
                  </a:txBody>
                  <a:tcPr marL="12700" marR="12700" marT="12700" marB="12700" anchor="ctr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ts val="37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sz="1600" dirty="0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Amazon, Etsy, eBay; strict rules on delivery speed and tracking visibility</a:t>
                      </a:r>
                    </a:p>
                  </a:txBody>
                  <a:tcPr marL="12700" marR="12700" marT="12700" marB="1270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476">
                <a:tc>
                  <a:txBody>
                    <a:bodyPr/>
                    <a:lstStyle/>
                    <a:p>
                      <a:pPr algn="l" defTabSz="457200">
                        <a:lnSpc>
                          <a:spcPts val="4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DDP</a:t>
                      </a:r>
                    </a:p>
                  </a:txBody>
                  <a:tcPr marL="12700" marR="12700" marT="12700" marB="12700" anchor="ctr" horzOverflow="overflow">
                    <a:solidFill>
                      <a:srgbClr val="FFE6C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ts val="4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Delivered Duty Paid</a:t>
                      </a:r>
                    </a:p>
                  </a:txBody>
                  <a:tcPr marL="12700" marR="12700" marT="12700" marB="12700" anchor="ctr" horzOverflow="overflow">
                    <a:solidFill>
                      <a:srgbClr val="FFE6C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ts val="37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sz="1600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Seller pays duties/taxes; smoother customer experience for consumer</a:t>
                      </a:r>
                    </a:p>
                  </a:txBody>
                  <a:tcPr marL="12700" marR="12700" marT="12700" marB="12700" anchor="ctr" horzOverflow="overflow">
                    <a:solidFill>
                      <a:srgbClr val="FFE6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8080">
                <a:tc>
                  <a:txBody>
                    <a:bodyPr/>
                    <a:lstStyle/>
                    <a:p>
                      <a:pPr algn="l" defTabSz="457200">
                        <a:lnSpc>
                          <a:spcPts val="4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DAP</a:t>
                      </a:r>
                    </a:p>
                  </a:txBody>
                  <a:tcPr marL="12700" marR="12700" marT="12700" marB="12700" anchor="ctr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ts val="4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dirty="0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Delivered at Place</a:t>
                      </a:r>
                    </a:p>
                  </a:txBody>
                  <a:tcPr marL="12700" marR="12700" marT="12700" marB="12700" anchor="ctr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sz="1600" dirty="0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Buyer pays duties; cheaper for seller but can provoke abandonment at checkout reducing sales through repeat orders</a:t>
                      </a:r>
                    </a:p>
                  </a:txBody>
                  <a:tcPr marL="12700" marR="12700" marT="12700" marB="1270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9217">
                <a:tc>
                  <a:txBody>
                    <a:bodyPr/>
                    <a:lstStyle/>
                    <a:p>
                      <a:pPr algn="l" defTabSz="457200">
                        <a:lnSpc>
                          <a:spcPts val="4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FBA / FBM</a:t>
                      </a:r>
                    </a:p>
                  </a:txBody>
                  <a:tcPr marL="12700" marR="12700" marT="12700" marB="12700" anchor="ctr" horzOverflow="overflow">
                    <a:solidFill>
                      <a:srgbClr val="FFE6C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dirty="0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Fulfilled by Amazon / Fulfilled by Merchant</a:t>
                      </a:r>
                    </a:p>
                  </a:txBody>
                  <a:tcPr marL="12700" marR="12700" marT="12700" marB="12700" anchor="ctr" horzOverflow="overflow">
                    <a:solidFill>
                      <a:srgbClr val="FFE6C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sz="1600" dirty="0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Different ways sellers handle storage and shipping on Amazon. Opportunity for freight forwarders with restrictions on book-in slots</a:t>
                      </a:r>
                    </a:p>
                  </a:txBody>
                  <a:tcPr marL="12700" marR="12700" marT="12700" marB="12700" anchor="ctr" horzOverflow="overflow">
                    <a:solidFill>
                      <a:srgbClr val="FFE6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0476">
                <a:tc>
                  <a:txBody>
                    <a:bodyPr/>
                    <a:lstStyle/>
                    <a:p>
                      <a:pPr algn="l" defTabSz="457200">
                        <a:lnSpc>
                          <a:spcPts val="4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3PL</a:t>
                      </a:r>
                    </a:p>
                  </a:txBody>
                  <a:tcPr marL="12700" marR="12700" marT="12700" marB="12700" anchor="ctr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ts val="4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Third-Party Logistics provider</a:t>
                      </a:r>
                    </a:p>
                  </a:txBody>
                  <a:tcPr marL="12700" marR="12700" marT="12700" marB="12700" anchor="ctr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ts val="37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sz="1600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Offers storage, pick &amp; pack, and shipping</a:t>
                      </a:r>
                    </a:p>
                  </a:txBody>
                  <a:tcPr marL="12700" marR="12700" marT="12700" marB="1270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0476">
                <a:tc>
                  <a:txBody>
                    <a:bodyPr/>
                    <a:lstStyle/>
                    <a:p>
                      <a:pPr algn="l" defTabSz="457200">
                        <a:lnSpc>
                          <a:spcPts val="4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Last Mile</a:t>
                      </a:r>
                    </a:p>
                  </a:txBody>
                  <a:tcPr marL="12700" marR="12700" marT="12700" marB="12700" anchor="ctr" horzOverflow="overflow">
                    <a:solidFill>
                      <a:srgbClr val="FFE6C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ts val="4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Final delivery to the customer</a:t>
                      </a:r>
                    </a:p>
                  </a:txBody>
                  <a:tcPr marL="12700" marR="12700" marT="12700" marB="12700" anchor="ctr" horzOverflow="overflow">
                    <a:solidFill>
                      <a:srgbClr val="FFE6C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ts val="37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sz="1600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Crucial for speed and customer satisfaction</a:t>
                      </a:r>
                    </a:p>
                  </a:txBody>
                  <a:tcPr marL="12700" marR="12700" marT="12700" marB="12700" anchor="ctr" horzOverflow="overflow">
                    <a:solidFill>
                      <a:srgbClr val="FFE6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0393"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dirty="0"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Reverse Logistics</a:t>
                      </a:r>
                    </a:p>
                  </a:txBody>
                  <a:tcPr marL="12700" marR="12700" marT="12700" marB="12700" anchor="ctr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ts val="4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Returns process</a:t>
                      </a:r>
                    </a:p>
                  </a:txBody>
                  <a:tcPr marL="12700" marR="12700" marT="12700" marB="12700" anchor="ctr" horzOverflow="overflow"/>
                </a:tc>
                <a:tc>
                  <a:txBody>
                    <a:bodyPr/>
                    <a:lstStyle/>
                    <a:p>
                      <a:pPr algn="l" defTabSz="457200">
                        <a:lnSpc>
                          <a:spcPct val="100000"/>
                        </a:lnSpc>
                        <a:spcBef>
                          <a:spcPts val="1000"/>
                        </a:spcBef>
                        <a:defRPr sz="1800"/>
                      </a:pPr>
                      <a:r>
                        <a:rPr sz="1600" dirty="0">
                          <a:latin typeface="Avenir Book"/>
                          <a:ea typeface="Avenir Book"/>
                          <a:cs typeface="Avenir Book"/>
                          <a:sym typeface="Avenir Book"/>
                        </a:rPr>
                        <a:t>Can be complex and costly without the know-how and automation; brands need help here in the growing need to understand the benefits</a:t>
                      </a:r>
                    </a:p>
                  </a:txBody>
                  <a:tcPr marL="12700" marR="12700" marT="12700" marB="12700" anchor="ctr"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72" name="Title 3"/>
          <p:cNvSpPr txBox="1"/>
          <p:nvPr/>
        </p:nvSpPr>
        <p:spPr>
          <a:xfrm>
            <a:off x="895113" y="325440"/>
            <a:ext cx="12076447" cy="933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4" tIns="36574" rIns="36574" bIns="36574">
            <a:normAutofit/>
          </a:bodyPr>
          <a:lstStyle>
            <a:lvl1pPr defTabSz="1185061">
              <a:lnSpc>
                <a:spcPct val="90000"/>
              </a:lnSpc>
              <a:defRPr sz="44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rPr dirty="0"/>
              <a:t>🛒 Cross-border eCommerce: Key Terms </a:t>
            </a:r>
          </a:p>
        </p:txBody>
      </p:sp>
      <p:sp>
        <p:nvSpPr>
          <p:cNvPr id="2" name="Shape 1">
            <a:extLst>
              <a:ext uri="{FF2B5EF4-FFF2-40B4-BE49-F238E27FC236}">
                <a16:creationId xmlns:a16="http://schemas.microsoft.com/office/drawing/2014/main" id="{B5ABB673-A8D6-30E8-0529-52FFA811C794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27BFF-0AE8-2878-6E35-07F4734E8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AAA1C45-BDC4-CBCE-3741-17EAC2404DB3}"/>
              </a:ext>
            </a:extLst>
          </p:cNvPr>
          <p:cNvGrpSpPr/>
          <p:nvPr/>
        </p:nvGrpSpPr>
        <p:grpSpPr>
          <a:xfrm>
            <a:off x="7324220" y="2712757"/>
            <a:ext cx="6164121" cy="2536580"/>
            <a:chOff x="189743" y="5180426"/>
            <a:chExt cx="6164121" cy="2536580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CB701A34-A4BA-48E3-1A11-ADCA07C90084}"/>
                </a:ext>
              </a:extLst>
            </p:cNvPr>
            <p:cNvSpPr/>
            <p:nvPr/>
          </p:nvSpPr>
          <p:spPr>
            <a:xfrm>
              <a:off x="1019451" y="5543005"/>
              <a:ext cx="5334413" cy="1898033"/>
            </a:xfrm>
            <a:prstGeom prst="roundRect">
              <a:avLst/>
            </a:prstGeom>
            <a:solidFill>
              <a:srgbClr val="3E1A40"/>
            </a:solidFill>
            <a:ln w="38100" cap="flat">
              <a:solidFill>
                <a:srgbClr val="F0695C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6800" tIns="45718" rIns="45718" bIns="45718" numCol="1" spcCol="38100" rtlCol="0" anchor="ctr">
              <a:spAutoFit/>
            </a:bodyPr>
            <a:lstStyle/>
            <a:p>
              <a:pPr defTabSz="948049">
                <a:lnSpc>
                  <a:spcPct val="90000"/>
                </a:lnSpc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endParaRPr lang="en-GB" sz="1400" dirty="0">
                <a:solidFill>
                  <a:srgbClr val="FFFFFF"/>
                </a:solidFill>
              </a:endParaRPr>
            </a:p>
            <a:p>
              <a:pPr algn="ctr" defTabSz="948049">
                <a:lnSpc>
                  <a:spcPct val="90000"/>
                </a:lnSpc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r>
                <a:rPr lang="en-GB" dirty="0">
                  <a:solidFill>
                    <a:srgbClr val="FFFFFF"/>
                  </a:solidFill>
                </a:rPr>
                <a:t>	 </a:t>
              </a:r>
              <a:r>
                <a:rPr lang="en-GB" sz="2800" dirty="0">
                  <a:solidFill>
                    <a:srgbClr val="FFFFFF"/>
                  </a:solidFill>
                </a:rPr>
                <a:t>What negative impact 	can be caused by a 	supply chain partner?</a:t>
              </a:r>
            </a:p>
            <a:p>
              <a:pPr algn="ctr" defTabSz="948049">
                <a:lnSpc>
                  <a:spcPct val="90000"/>
                </a:lnSpc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endParaRPr lang="en-GB" sz="1200" dirty="0">
                <a:solidFill>
                  <a:srgbClr val="FFFFFF"/>
                </a:solidFill>
              </a:endParaRPr>
            </a:p>
          </p:txBody>
        </p:sp>
        <p:pic>
          <p:nvPicPr>
            <p:cNvPr id="11" name="Graphic 10" descr="Badge Question Mark with solid fill">
              <a:extLst>
                <a:ext uri="{FF2B5EF4-FFF2-40B4-BE49-F238E27FC236}">
                  <a16:creationId xmlns:a16="http://schemas.microsoft.com/office/drawing/2014/main" id="{9475504F-B5F7-42FC-72B4-4A1DBE5C1A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89743" y="5180426"/>
              <a:ext cx="2536580" cy="2536580"/>
            </a:xfrm>
            <a:prstGeom prst="rect">
              <a:avLst/>
            </a:prstGeom>
          </p:spPr>
        </p:pic>
      </p:grpSp>
      <p:sp>
        <p:nvSpPr>
          <p:cNvPr id="2" name="Title 3">
            <a:extLst>
              <a:ext uri="{FF2B5EF4-FFF2-40B4-BE49-F238E27FC236}">
                <a16:creationId xmlns:a16="http://schemas.microsoft.com/office/drawing/2014/main" id="{5AFA5616-E434-ABD0-6955-D8D3EC051591}"/>
              </a:ext>
            </a:extLst>
          </p:cNvPr>
          <p:cNvSpPr txBox="1"/>
          <p:nvPr/>
        </p:nvSpPr>
        <p:spPr>
          <a:xfrm>
            <a:off x="525320" y="336697"/>
            <a:ext cx="12591498" cy="1124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4" tIns="36574" rIns="36574" bIns="36574">
            <a:normAutofit/>
          </a:bodyPr>
          <a:lstStyle/>
          <a:p>
            <a:pPr defTabSz="1185061">
              <a:lnSpc>
                <a:spcPct val="90000"/>
              </a:lnSpc>
              <a:defRPr sz="44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 lang="en-GB" dirty="0">
                <a:solidFill>
                  <a:srgbClr val="3D043D"/>
                </a:solidFill>
              </a:rPr>
              <a:t>Net Promoter Score </a:t>
            </a:r>
            <a:endParaRPr dirty="0">
              <a:solidFill>
                <a:srgbClr val="3D043D"/>
              </a:solidFill>
            </a:endParaRPr>
          </a:p>
          <a:p>
            <a:pPr defTabSz="1185061">
              <a:lnSpc>
                <a:spcPct val="90000"/>
              </a:lnSpc>
              <a:defRPr sz="280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dirty="0">
                <a:solidFill>
                  <a:srgbClr val="F0695C"/>
                </a:solidFill>
                <a:latin typeface="Avenir Book" panose="02000503020000020003" pitchFamily="2" charset="0"/>
              </a:rPr>
              <a:t>How a supply chain partner can influence NPS</a:t>
            </a:r>
            <a:endParaRPr dirty="0">
              <a:solidFill>
                <a:srgbClr val="F0695C"/>
              </a:solidFill>
              <a:latin typeface="Avenir Book" panose="02000503020000020003" pitchFamily="2" charset="0"/>
            </a:endParaRP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3A5ECDF5-C8F6-C71E-C32A-ADA8F73F5FB6}"/>
              </a:ext>
            </a:extLst>
          </p:cNvPr>
          <p:cNvSpPr txBox="1"/>
          <p:nvPr/>
        </p:nvSpPr>
        <p:spPr>
          <a:xfrm>
            <a:off x="559302" y="2059764"/>
            <a:ext cx="6985031" cy="5034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4" tIns="36574" rIns="36574" bIns="36574">
            <a:noAutofit/>
          </a:bodyPr>
          <a:lstStyle/>
          <a:p>
            <a:pPr defTabSz="948049">
              <a:lnSpc>
                <a:spcPct val="120000"/>
              </a:lnSpc>
              <a:buClr>
                <a:srgbClr val="E79F45"/>
              </a:buClr>
              <a:buSzPct val="100000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sz="2400" b="1" dirty="0">
                <a:solidFill>
                  <a:srgbClr val="3E1A40"/>
                </a:solidFill>
                <a:latin typeface="Avenir Next Demi Bold" panose="020B0503020202020204" pitchFamily="34" charset="0"/>
              </a:rPr>
              <a:t>Positive Impacts</a:t>
            </a:r>
          </a:p>
          <a:p>
            <a:pPr defTabSz="948049">
              <a:lnSpc>
                <a:spcPct val="120000"/>
              </a:lnSpc>
              <a:buClr>
                <a:srgbClr val="E79F45"/>
              </a:buClr>
              <a:buSzPct val="100000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lang="en-GB" sz="800" b="1" dirty="0">
              <a:solidFill>
                <a:srgbClr val="3E1A40"/>
              </a:solidFill>
            </a:endParaRPr>
          </a:p>
          <a:p>
            <a:pPr marL="660400" lvl="1" indent="-660400" defTabSz="948049">
              <a:lnSpc>
                <a:spcPct val="120000"/>
              </a:lnSpc>
              <a:buClr>
                <a:srgbClr val="F0695C"/>
              </a:buClr>
              <a:buSzPct val="100000"/>
              <a:buFont typeface="Wingdings" pitchFamily="2" charset="2"/>
              <a:buChar char="q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sz="2000" b="1" dirty="0">
                <a:solidFill>
                  <a:srgbClr val="F0695C"/>
                </a:solidFill>
                <a:latin typeface="Avenir Heavy" panose="02000503020000020003" pitchFamily="2" charset="0"/>
              </a:rPr>
              <a:t>Fast, Reliable Delivery: </a:t>
            </a:r>
            <a:r>
              <a:rPr lang="en-GB" sz="2000" dirty="0">
                <a:solidFill>
                  <a:srgbClr val="3D043D"/>
                </a:solidFill>
                <a:latin typeface="Avenir Book" panose="02000503020000020003" pitchFamily="2" charset="0"/>
              </a:rPr>
              <a:t>Meeting or exceeding delivery promises boosts satisfaction.</a:t>
            </a:r>
          </a:p>
          <a:p>
            <a:pPr marL="171450" lvl="1" indent="-171450" defTabSz="948049">
              <a:lnSpc>
                <a:spcPct val="120000"/>
              </a:lnSpc>
              <a:buClr>
                <a:srgbClr val="F0695C"/>
              </a:buClr>
              <a:buSzPct val="100000"/>
              <a:buFont typeface="Wingdings" pitchFamily="2" charset="2"/>
              <a:buChar char="q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lang="en-GB" sz="800" dirty="0">
              <a:solidFill>
                <a:srgbClr val="F0695C"/>
              </a:solidFill>
            </a:endParaRPr>
          </a:p>
          <a:p>
            <a:pPr marL="660400" lvl="1" indent="-660400" defTabSz="948049">
              <a:lnSpc>
                <a:spcPct val="120000"/>
              </a:lnSpc>
              <a:buClr>
                <a:srgbClr val="F0695C"/>
              </a:buClr>
              <a:buSzPct val="100000"/>
              <a:buFont typeface="Wingdings" pitchFamily="2" charset="2"/>
              <a:buChar char="q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sz="2000" b="1" dirty="0">
                <a:solidFill>
                  <a:srgbClr val="F0695C"/>
                </a:solidFill>
                <a:latin typeface="Avenir Heavy" panose="02000503020000020003" pitchFamily="2" charset="0"/>
              </a:rPr>
              <a:t>Real-Time Tracking: </a:t>
            </a:r>
            <a:r>
              <a:rPr lang="en-GB" sz="2000" dirty="0">
                <a:solidFill>
                  <a:srgbClr val="3D043D"/>
                </a:solidFill>
                <a:latin typeface="Avenir Book" panose="02000503020000020003" pitchFamily="2" charset="0"/>
              </a:rPr>
              <a:t>Transparent updates reduce customer anxiety and WISMO calls</a:t>
            </a:r>
            <a:r>
              <a:rPr lang="en-GB" sz="2000" dirty="0">
                <a:solidFill>
                  <a:srgbClr val="F0695C"/>
                </a:solidFill>
              </a:rPr>
              <a:t>.</a:t>
            </a:r>
          </a:p>
          <a:p>
            <a:pPr marL="171450" lvl="1" indent="-171450" defTabSz="948049">
              <a:lnSpc>
                <a:spcPct val="120000"/>
              </a:lnSpc>
              <a:buClr>
                <a:srgbClr val="F0695C"/>
              </a:buClr>
              <a:buSzPct val="100000"/>
              <a:buFont typeface="Wingdings" pitchFamily="2" charset="2"/>
              <a:buChar char="q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lang="en-GB" sz="800" dirty="0">
              <a:solidFill>
                <a:srgbClr val="F0695C"/>
              </a:solidFill>
            </a:endParaRPr>
          </a:p>
          <a:p>
            <a:pPr marL="660400" lvl="1" indent="-660400" defTabSz="948049">
              <a:lnSpc>
                <a:spcPct val="120000"/>
              </a:lnSpc>
              <a:buClr>
                <a:srgbClr val="F0695C"/>
              </a:buClr>
              <a:buSzPct val="100000"/>
              <a:buFont typeface="Wingdings" pitchFamily="2" charset="2"/>
              <a:buChar char="q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sz="2000" b="1" dirty="0">
                <a:solidFill>
                  <a:srgbClr val="F0695C"/>
                </a:solidFill>
                <a:latin typeface="Avenir Heavy" panose="02000503020000020003" pitchFamily="2" charset="0"/>
              </a:rPr>
              <a:t>Accurate Orders: </a:t>
            </a:r>
            <a:r>
              <a:rPr lang="en-GB" sz="2000" dirty="0">
                <a:solidFill>
                  <a:srgbClr val="3D043D"/>
                </a:solidFill>
                <a:latin typeface="Avenir Book" panose="02000503020000020003" pitchFamily="2" charset="0"/>
              </a:rPr>
              <a:t>High OTIF (On Time In Full) leads to trust and repeat purchases.</a:t>
            </a:r>
          </a:p>
          <a:p>
            <a:pPr marL="171450" lvl="1" indent="-171450" defTabSz="948049">
              <a:lnSpc>
                <a:spcPct val="120000"/>
              </a:lnSpc>
              <a:buClr>
                <a:srgbClr val="F0695C"/>
              </a:buClr>
              <a:buSzPct val="100000"/>
              <a:buFont typeface="Wingdings" pitchFamily="2" charset="2"/>
              <a:buChar char="q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lang="en-GB" sz="800" dirty="0">
              <a:solidFill>
                <a:srgbClr val="F0695C"/>
              </a:solidFill>
            </a:endParaRPr>
          </a:p>
          <a:p>
            <a:pPr marL="660400" lvl="1" indent="-660400" defTabSz="948049">
              <a:lnSpc>
                <a:spcPct val="120000"/>
              </a:lnSpc>
              <a:buClr>
                <a:srgbClr val="F0695C"/>
              </a:buClr>
              <a:buSzPct val="100000"/>
              <a:buFont typeface="Wingdings" pitchFamily="2" charset="2"/>
              <a:buChar char="q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sz="2000" b="1" dirty="0">
                <a:solidFill>
                  <a:srgbClr val="F0695C"/>
                </a:solidFill>
                <a:latin typeface="Avenir Heavy" panose="02000503020000020003" pitchFamily="2" charset="0"/>
              </a:rPr>
              <a:t>Hassle-Free Returns: </a:t>
            </a:r>
            <a:r>
              <a:rPr lang="en-GB" sz="2000" dirty="0">
                <a:solidFill>
                  <a:srgbClr val="3D043D"/>
                </a:solidFill>
                <a:latin typeface="Avenir Book" panose="02000503020000020003" pitchFamily="2" charset="0"/>
              </a:rPr>
              <a:t>Easy return labels, prepaid postage, and quick refunds improve loyalty.</a:t>
            </a:r>
          </a:p>
          <a:p>
            <a:pPr marL="171450" lvl="1" indent="-171450" defTabSz="948049">
              <a:lnSpc>
                <a:spcPct val="120000"/>
              </a:lnSpc>
              <a:buClr>
                <a:srgbClr val="F0695C"/>
              </a:buClr>
              <a:buSzPct val="100000"/>
              <a:buFont typeface="Wingdings" pitchFamily="2" charset="2"/>
              <a:buChar char="q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lang="en-GB" sz="800" dirty="0">
              <a:solidFill>
                <a:srgbClr val="F0695C"/>
              </a:solidFill>
            </a:endParaRPr>
          </a:p>
          <a:p>
            <a:pPr marL="660400" lvl="1" indent="-660400" defTabSz="948049">
              <a:lnSpc>
                <a:spcPct val="120000"/>
              </a:lnSpc>
              <a:buClr>
                <a:srgbClr val="F0695C"/>
              </a:buClr>
              <a:buSzPct val="100000"/>
              <a:buFont typeface="Wingdings" pitchFamily="2" charset="2"/>
              <a:buChar char="q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sz="2000" b="1" dirty="0">
                <a:solidFill>
                  <a:srgbClr val="F0695C"/>
                </a:solidFill>
                <a:latin typeface="Avenir Heavy" panose="02000503020000020003" pitchFamily="2" charset="0"/>
              </a:rPr>
              <a:t>Local Fulfilment Centres: </a:t>
            </a:r>
            <a:r>
              <a:rPr lang="en-GB" sz="2000" dirty="0">
                <a:solidFill>
                  <a:srgbClr val="3D043D"/>
                </a:solidFill>
                <a:latin typeface="Avenir Book" panose="02000503020000020003" pitchFamily="2" charset="0"/>
              </a:rPr>
              <a:t>Reducing lead times in key markets.</a:t>
            </a:r>
          </a:p>
          <a:p>
            <a:pPr lvl="1" defTabSz="948049">
              <a:lnSpc>
                <a:spcPct val="120000"/>
              </a:lnSpc>
              <a:buClr>
                <a:srgbClr val="E79F45"/>
              </a:buClr>
              <a:buSzPct val="100000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lang="en-GB" sz="800" dirty="0">
              <a:solidFill>
                <a:srgbClr val="3E1A40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66EBD21-D068-AAE1-74F6-21D8B7C94121}"/>
              </a:ext>
            </a:extLst>
          </p:cNvPr>
          <p:cNvGrpSpPr/>
          <p:nvPr/>
        </p:nvGrpSpPr>
        <p:grpSpPr>
          <a:xfrm>
            <a:off x="7544333" y="1174832"/>
            <a:ext cx="6519333" cy="6611952"/>
            <a:chOff x="7554477" y="1280951"/>
            <a:chExt cx="6519333" cy="6611952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873C1504-ED99-AE3F-3995-D29C0944995F}"/>
                </a:ext>
              </a:extLst>
            </p:cNvPr>
            <p:cNvSpPr/>
            <p:nvPr/>
          </p:nvSpPr>
          <p:spPr>
            <a:xfrm>
              <a:off x="7554477" y="1280951"/>
              <a:ext cx="6519333" cy="6611952"/>
            </a:xfrm>
            <a:prstGeom prst="roundRect">
              <a:avLst/>
            </a:prstGeom>
            <a:solidFill>
              <a:srgbClr val="3D043D"/>
            </a:solidFill>
            <a:ln w="25400" cap="flat">
              <a:solidFill>
                <a:srgbClr val="F0695C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258" name="Title 3">
              <a:extLst>
                <a:ext uri="{FF2B5EF4-FFF2-40B4-BE49-F238E27FC236}">
                  <a16:creationId xmlns:a16="http://schemas.microsoft.com/office/drawing/2014/main" id="{B2A0C88F-86F5-4ED3-D254-D1E506DDAA05}"/>
                </a:ext>
              </a:extLst>
            </p:cNvPr>
            <p:cNvSpPr txBox="1"/>
            <p:nvPr/>
          </p:nvSpPr>
          <p:spPr>
            <a:xfrm>
              <a:off x="7995759" y="1601667"/>
              <a:ext cx="5952469" cy="61142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36574" tIns="36574" rIns="36574" bIns="36574">
              <a:noAutofit/>
            </a:bodyPr>
            <a:lstStyle/>
            <a:p>
              <a:pPr defTabSz="948049">
                <a:lnSpc>
                  <a:spcPct val="120000"/>
                </a:lnSpc>
                <a:buClr>
                  <a:srgbClr val="E79F45"/>
                </a:buClr>
                <a:buSzPct val="100000"/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r>
                <a:rPr lang="en-GB" sz="2400" dirty="0">
                  <a:solidFill>
                    <a:srgbClr val="FFFFFF"/>
                  </a:solidFill>
                  <a:latin typeface="Avenir Book" panose="02000503020000020003" pitchFamily="2" charset="0"/>
                </a:rPr>
                <a:t>Negative Impacts</a:t>
              </a:r>
            </a:p>
            <a:p>
              <a:pPr defTabSz="948049">
                <a:lnSpc>
                  <a:spcPct val="120000"/>
                </a:lnSpc>
                <a:buClr>
                  <a:srgbClr val="E79F45"/>
                </a:buClr>
                <a:buSzPct val="100000"/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endParaRPr lang="en-GB" sz="800" dirty="0">
                <a:solidFill>
                  <a:srgbClr val="F0695C"/>
                </a:solidFill>
                <a:latin typeface="Avenir Book" panose="02000503020000020003" pitchFamily="2" charset="0"/>
              </a:endParaRPr>
            </a:p>
            <a:p>
              <a:pPr marL="660400" indent="-660400" defTabSz="948049">
                <a:lnSpc>
                  <a:spcPct val="120000"/>
                </a:lnSpc>
                <a:buClr>
                  <a:srgbClr val="F0695C"/>
                </a:buClr>
                <a:buSzPct val="100000"/>
                <a:buChar char="•"/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r>
                <a:rPr lang="en-GB" sz="2000" dirty="0">
                  <a:solidFill>
                    <a:srgbClr val="FFFFFF"/>
                  </a:solidFill>
                  <a:latin typeface="Avenir Medium" panose="02000503020000020003" pitchFamily="2" charset="0"/>
                </a:rPr>
                <a:t>Missed Delivery Promises</a:t>
              </a:r>
              <a:r>
                <a:rPr lang="en-GB" sz="2000" dirty="0">
                  <a:solidFill>
                    <a:srgbClr val="FFFFFF"/>
                  </a:solidFill>
                  <a:latin typeface="Avenir Book" panose="02000503020000020003" pitchFamily="2" charset="0"/>
                </a:rPr>
                <a:t>: </a:t>
              </a:r>
              <a:r>
                <a:rPr lang="en-GB" sz="2000" dirty="0">
                  <a:solidFill>
                    <a:srgbClr val="F0695C"/>
                  </a:solidFill>
                  <a:latin typeface="Avenir Book" panose="02000503020000020003" pitchFamily="2" charset="0"/>
                </a:rPr>
                <a:t>Late orders quickly create detractors.</a:t>
              </a:r>
            </a:p>
            <a:p>
              <a:pPr defTabSz="948049">
                <a:lnSpc>
                  <a:spcPct val="120000"/>
                </a:lnSpc>
                <a:buClr>
                  <a:srgbClr val="F0695C"/>
                </a:buClr>
                <a:buSzPct val="100000"/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endParaRPr lang="en-GB" sz="800" dirty="0">
                <a:solidFill>
                  <a:srgbClr val="FFFFFF"/>
                </a:solidFill>
                <a:latin typeface="Avenir Book" panose="02000503020000020003" pitchFamily="2" charset="0"/>
              </a:endParaRPr>
            </a:p>
            <a:p>
              <a:pPr marL="660400" indent="-660400" defTabSz="948049">
                <a:lnSpc>
                  <a:spcPct val="120000"/>
                </a:lnSpc>
                <a:buClr>
                  <a:srgbClr val="F0695C"/>
                </a:buClr>
                <a:buSzPct val="100000"/>
                <a:buChar char="•"/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r>
                <a:rPr lang="en-GB" sz="2000" dirty="0">
                  <a:solidFill>
                    <a:srgbClr val="FFFFFF"/>
                  </a:solidFill>
                  <a:latin typeface="Avenir Medium" panose="02000503020000020003" pitchFamily="2" charset="0"/>
                </a:rPr>
                <a:t>Poor Tracking Visibility: </a:t>
              </a:r>
              <a:r>
                <a:rPr lang="en-GB" sz="2000" dirty="0">
                  <a:solidFill>
                    <a:srgbClr val="F0695C"/>
                  </a:solidFill>
                  <a:latin typeface="Avenir Book" panose="02000503020000020003" pitchFamily="2" charset="0"/>
                </a:rPr>
                <a:t>Unclear shipment status drives frustration.</a:t>
              </a:r>
            </a:p>
            <a:p>
              <a:pPr defTabSz="948049">
                <a:lnSpc>
                  <a:spcPct val="120000"/>
                </a:lnSpc>
                <a:buClr>
                  <a:srgbClr val="F0695C"/>
                </a:buClr>
                <a:buSzPct val="100000"/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endParaRPr lang="en-GB" sz="800" dirty="0">
                <a:solidFill>
                  <a:srgbClr val="FFFFFF"/>
                </a:solidFill>
                <a:latin typeface="Avenir Book" panose="02000503020000020003" pitchFamily="2" charset="0"/>
              </a:endParaRPr>
            </a:p>
            <a:p>
              <a:pPr marL="660400" indent="-660400" defTabSz="948049">
                <a:lnSpc>
                  <a:spcPct val="120000"/>
                </a:lnSpc>
                <a:buClr>
                  <a:srgbClr val="F0695C"/>
                </a:buClr>
                <a:buSzPct val="100000"/>
                <a:buChar char="•"/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r>
                <a:rPr lang="en-GB" sz="2000" dirty="0">
                  <a:solidFill>
                    <a:srgbClr val="FFFFFF"/>
                  </a:solidFill>
                  <a:latin typeface="Avenir Medium" panose="02000503020000020003" pitchFamily="2" charset="0"/>
                </a:rPr>
                <a:t>High Damage Rates</a:t>
              </a:r>
              <a:r>
                <a:rPr lang="en-GB" sz="2000" dirty="0">
                  <a:solidFill>
                    <a:srgbClr val="FFFFFF"/>
                  </a:solidFill>
                  <a:latin typeface="Avenir Book" panose="02000503020000020003" pitchFamily="2" charset="0"/>
                </a:rPr>
                <a:t>: </a:t>
              </a:r>
              <a:r>
                <a:rPr lang="en-GB" sz="2000" dirty="0">
                  <a:solidFill>
                    <a:srgbClr val="F0695C"/>
                  </a:solidFill>
                  <a:latin typeface="Avenir Book" panose="02000503020000020003" pitchFamily="2" charset="0"/>
                </a:rPr>
                <a:t>Damaged goods on arrival erode trust and repeat business.</a:t>
              </a:r>
            </a:p>
            <a:p>
              <a:pPr defTabSz="948049">
                <a:lnSpc>
                  <a:spcPct val="120000"/>
                </a:lnSpc>
                <a:buClr>
                  <a:srgbClr val="F0695C"/>
                </a:buClr>
                <a:buSzPct val="100000"/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endParaRPr lang="en-GB" sz="800" dirty="0">
                <a:solidFill>
                  <a:srgbClr val="FFFFFF"/>
                </a:solidFill>
                <a:latin typeface="Avenir Book" panose="02000503020000020003" pitchFamily="2" charset="0"/>
              </a:endParaRPr>
            </a:p>
            <a:p>
              <a:pPr marL="660400" indent="-660400" defTabSz="948049">
                <a:lnSpc>
                  <a:spcPct val="120000"/>
                </a:lnSpc>
                <a:buClr>
                  <a:srgbClr val="F0695C"/>
                </a:buClr>
                <a:buSzPct val="100000"/>
                <a:buChar char="•"/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r>
                <a:rPr lang="en-GB" sz="2000" dirty="0">
                  <a:solidFill>
                    <a:srgbClr val="FFFFFF"/>
                  </a:solidFill>
                  <a:latin typeface="Avenir Medium" panose="02000503020000020003" pitchFamily="2" charset="0"/>
                </a:rPr>
                <a:t>Customs Delays: </a:t>
              </a:r>
              <a:r>
                <a:rPr lang="en-GB" sz="2000" dirty="0">
                  <a:solidFill>
                    <a:srgbClr val="F0695C"/>
                  </a:solidFill>
                  <a:latin typeface="Avenir Book" panose="02000503020000020003" pitchFamily="2" charset="0"/>
                </a:rPr>
                <a:t>Poor documentation or descriptions cause negative experiences.</a:t>
              </a:r>
              <a:endParaRPr lang="en-GB" sz="2000" dirty="0">
                <a:solidFill>
                  <a:srgbClr val="FFFFFF"/>
                </a:solidFill>
                <a:latin typeface="Avenir Book" panose="02000503020000020003" pitchFamily="2" charset="0"/>
              </a:endParaRPr>
            </a:p>
            <a:p>
              <a:pPr defTabSz="948049">
                <a:lnSpc>
                  <a:spcPct val="120000"/>
                </a:lnSpc>
                <a:buClr>
                  <a:srgbClr val="F0695C"/>
                </a:buClr>
                <a:buSzPct val="100000"/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endParaRPr lang="en-GB" sz="800" dirty="0">
                <a:solidFill>
                  <a:srgbClr val="FFFFFF"/>
                </a:solidFill>
                <a:latin typeface="Avenir Book" panose="02000503020000020003" pitchFamily="2" charset="0"/>
              </a:endParaRPr>
            </a:p>
            <a:p>
              <a:pPr marL="660400" indent="-660400" defTabSz="948049">
                <a:lnSpc>
                  <a:spcPct val="120000"/>
                </a:lnSpc>
                <a:buClr>
                  <a:srgbClr val="F0695C"/>
                </a:buClr>
                <a:buSzPct val="100000"/>
                <a:buChar char="•"/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r>
                <a:rPr lang="en-GB" sz="2000" dirty="0">
                  <a:solidFill>
                    <a:srgbClr val="FFFFFF"/>
                  </a:solidFill>
                  <a:latin typeface="Avenir Medium" panose="02000503020000020003" pitchFamily="2" charset="0"/>
                </a:rPr>
                <a:t>Complex Returns: </a:t>
              </a:r>
              <a:r>
                <a:rPr lang="en-GB" sz="2000" dirty="0">
                  <a:solidFill>
                    <a:srgbClr val="F0695C"/>
                  </a:solidFill>
                  <a:latin typeface="Avenir Book" panose="02000503020000020003" pitchFamily="2" charset="0"/>
                </a:rPr>
                <a:t>Long or costly return processes have a major NPS impact.</a:t>
              </a:r>
            </a:p>
            <a:p>
              <a:pPr defTabSz="948049">
                <a:lnSpc>
                  <a:spcPct val="120000"/>
                </a:lnSpc>
                <a:buClr>
                  <a:srgbClr val="F0695C"/>
                </a:buClr>
                <a:buSzPct val="100000"/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endParaRPr lang="en-GB" sz="800" dirty="0">
                <a:solidFill>
                  <a:srgbClr val="FFFFFF"/>
                </a:solidFill>
                <a:latin typeface="Avenir Book" panose="02000503020000020003" pitchFamily="2" charset="0"/>
              </a:endParaRPr>
            </a:p>
            <a:p>
              <a:pPr marL="660400" indent="-660400" defTabSz="948049">
                <a:lnSpc>
                  <a:spcPct val="120000"/>
                </a:lnSpc>
                <a:buClr>
                  <a:srgbClr val="F0695C"/>
                </a:buClr>
                <a:buSzPct val="100000"/>
                <a:buChar char="•"/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r>
                <a:rPr lang="en-GB" sz="2000" dirty="0">
                  <a:solidFill>
                    <a:srgbClr val="FFFFFF"/>
                  </a:solidFill>
                  <a:latin typeface="Avenir Medium" panose="02000503020000020003" pitchFamily="2" charset="0"/>
                </a:rPr>
                <a:t>Inconsistent Packaging or Branding: </a:t>
              </a:r>
              <a:r>
                <a:rPr lang="en-GB" sz="2000" dirty="0">
                  <a:solidFill>
                    <a:srgbClr val="F0695C"/>
                  </a:solidFill>
                  <a:latin typeface="Avenir Book" panose="02000503020000020003" pitchFamily="2" charset="0"/>
                </a:rPr>
                <a:t>Customers may perceive lower quality.</a:t>
              </a:r>
            </a:p>
            <a:p>
              <a:pPr defTabSz="948049">
                <a:lnSpc>
                  <a:spcPct val="90000"/>
                </a:lnSpc>
                <a:defRPr sz="352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endParaRPr lang="en-GB" sz="2000" dirty="0">
                <a:solidFill>
                  <a:srgbClr val="FFFFFF"/>
                </a:solidFill>
                <a:latin typeface="Avenir Book" panose="02000503020000020003" pitchFamily="2" charset="0"/>
              </a:endParaRPr>
            </a:p>
          </p:txBody>
        </p:sp>
      </p:grpSp>
      <p:sp>
        <p:nvSpPr>
          <p:cNvPr id="6" name="Copyright MDS Alignment LTD. 2025">
            <a:extLst>
              <a:ext uri="{FF2B5EF4-FFF2-40B4-BE49-F238E27FC236}">
                <a16:creationId xmlns:a16="http://schemas.microsoft.com/office/drawing/2014/main" id="{F32194D8-04AC-5E3A-6A80-4F8665F682C9}"/>
              </a:ext>
            </a:extLst>
          </p:cNvPr>
          <p:cNvSpPr txBox="1"/>
          <p:nvPr/>
        </p:nvSpPr>
        <p:spPr>
          <a:xfrm>
            <a:off x="5004036" y="7786784"/>
            <a:ext cx="3481390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480" tIns="30480" rIns="30480" bIns="30480" anchor="ctr">
            <a:spAutoFit/>
          </a:bodyPr>
          <a:lstStyle>
            <a:lvl1pPr algn="ctr" defTabSz="495300">
              <a:defRPr sz="1200" i="1">
                <a:solidFill>
                  <a:srgbClr val="3F1A40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rPr dirty="0">
                <a:solidFill>
                  <a:srgbClr val="3E1A40"/>
                </a:solidFill>
              </a:rPr>
              <a:t>Copyright MDS Alignment LTD. 2025</a:t>
            </a:r>
          </a:p>
        </p:txBody>
      </p:sp>
      <p:sp>
        <p:nvSpPr>
          <p:cNvPr id="7" name="Shape 1">
            <a:extLst>
              <a:ext uri="{FF2B5EF4-FFF2-40B4-BE49-F238E27FC236}">
                <a16:creationId xmlns:a16="http://schemas.microsoft.com/office/drawing/2014/main" id="{BAAE17F6-F6A1-BE63-B3B0-4E9FD5B19F44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67393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08DBD-FAF0-FBDD-85E2-B9B8372BD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0">
            <a:extLst>
              <a:ext uri="{FF2B5EF4-FFF2-40B4-BE49-F238E27FC236}">
                <a16:creationId xmlns:a16="http://schemas.microsoft.com/office/drawing/2014/main" id="{895401B5-2805-2E2A-42D7-E76055973049}"/>
              </a:ext>
            </a:extLst>
          </p:cNvPr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3D043D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</p:txBody>
      </p:sp>
      <p:pic>
        <p:nvPicPr>
          <p:cNvPr id="196" name="Mandy Training-15.jpeg" descr="Person buying holiday gifts on laptop">
            <a:extLst>
              <a:ext uri="{FF2B5EF4-FFF2-40B4-BE49-F238E27FC236}">
                <a16:creationId xmlns:a16="http://schemas.microsoft.com/office/drawing/2014/main" id="{22B1E1B8-4D9E-5B4F-ADCA-14DE304B6B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3" r="26243"/>
          <a:stretch/>
        </p:blipFill>
        <p:spPr>
          <a:xfrm>
            <a:off x="8777891" y="200223"/>
            <a:ext cx="5579878" cy="7829172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Text 2">
            <a:extLst>
              <a:ext uri="{FF2B5EF4-FFF2-40B4-BE49-F238E27FC236}">
                <a16:creationId xmlns:a16="http://schemas.microsoft.com/office/drawing/2014/main" id="{9EA29E06-B559-D26B-90BA-CA7F0D090661}"/>
              </a:ext>
            </a:extLst>
          </p:cNvPr>
          <p:cNvSpPr txBox="1"/>
          <p:nvPr/>
        </p:nvSpPr>
        <p:spPr>
          <a:xfrm>
            <a:off x="533946" y="1606561"/>
            <a:ext cx="7898021" cy="6008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>
              <a:lnSpc>
                <a:spcPts val="52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3200" dirty="0">
                <a:latin typeface="Avenir Book" panose="02000503020000020003" pitchFamily="2" charset="0"/>
              </a:rPr>
              <a:t>Black Friday / Cyber Monday weekend</a:t>
            </a:r>
          </a:p>
          <a:p>
            <a:pPr algn="ctr">
              <a:lnSpc>
                <a:spcPts val="52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3200" dirty="0">
                <a:latin typeface="Avenir Book" panose="02000503020000020003" pitchFamily="2" charset="0"/>
              </a:rPr>
              <a:t>Mother’s Day and Father’s Day</a:t>
            </a:r>
          </a:p>
          <a:p>
            <a:pPr algn="ctr">
              <a:lnSpc>
                <a:spcPts val="52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3200" dirty="0">
                <a:latin typeface="Avenir Book" panose="02000503020000020003" pitchFamily="2" charset="0"/>
              </a:rPr>
              <a:t>Amazon Prime Day</a:t>
            </a:r>
          </a:p>
          <a:p>
            <a:pPr algn="ctr">
              <a:lnSpc>
                <a:spcPts val="52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3200" dirty="0">
                <a:latin typeface="Avenir Book" panose="02000503020000020003" pitchFamily="2" charset="0"/>
              </a:rPr>
              <a:t>Valentines Day</a:t>
            </a:r>
          </a:p>
          <a:p>
            <a:pPr algn="ctr">
              <a:lnSpc>
                <a:spcPts val="52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3200" dirty="0">
                <a:latin typeface="Avenir Book" panose="02000503020000020003" pitchFamily="2" charset="0"/>
              </a:rPr>
              <a:t>Singles Day</a:t>
            </a:r>
          </a:p>
          <a:p>
            <a:pPr algn="ctr">
              <a:lnSpc>
                <a:spcPts val="52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3200" dirty="0">
                <a:latin typeface="Avenir Book" panose="02000503020000020003" pitchFamily="2" charset="0"/>
              </a:rPr>
              <a:t>~</a:t>
            </a:r>
          </a:p>
          <a:p>
            <a:pPr algn="ctr">
              <a:lnSpc>
                <a:spcPts val="52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3200" dirty="0">
                <a:latin typeface="Avenir Book" panose="02000503020000020003" pitchFamily="2" charset="0"/>
              </a:rPr>
              <a:t>Religious holidays:</a:t>
            </a:r>
          </a:p>
          <a:p>
            <a:pPr algn="ctr">
              <a:lnSpc>
                <a:spcPts val="52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2100" dirty="0">
                <a:latin typeface="Avenir Book" panose="02000503020000020003" pitchFamily="2" charset="0"/>
              </a:rPr>
              <a:t>Christmas, Easter, Ramadan, Eid, Rosh Hashanah, </a:t>
            </a:r>
          </a:p>
          <a:p>
            <a:pPr algn="ctr">
              <a:lnSpc>
                <a:spcPts val="52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2100" dirty="0">
                <a:latin typeface="Avenir Book" panose="02000503020000020003" pitchFamily="2" charset="0"/>
              </a:rPr>
              <a:t>Yom Kippur, Sukkot, Hanukkah, Diwali, Holi, Navratri, Vaisakhi  </a:t>
            </a:r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89F034A0-6EF2-DC86-F9A6-40F433ED6EDA}"/>
              </a:ext>
            </a:extLst>
          </p:cNvPr>
          <p:cNvSpPr txBox="1"/>
          <p:nvPr/>
        </p:nvSpPr>
        <p:spPr>
          <a:xfrm>
            <a:off x="229811" y="453118"/>
            <a:ext cx="8548080" cy="738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lnSpc>
                <a:spcPts val="52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dirty="0">
                <a:latin typeface="Avenir Medium" panose="02000503020000020003" pitchFamily="2" charset="0"/>
              </a:rPr>
              <a:t>Key online international sales events</a:t>
            </a: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8AC88CB4-87BC-2B07-3B97-1D40D5FEA4A2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2169902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511A5-F7D7-8A41-2561-1B8F05018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0">
            <a:extLst>
              <a:ext uri="{FF2B5EF4-FFF2-40B4-BE49-F238E27FC236}">
                <a16:creationId xmlns:a16="http://schemas.microsoft.com/office/drawing/2014/main" id="{01A670C6-0D23-2D3F-45D2-29375FF27C30}"/>
              </a:ext>
            </a:extLst>
          </p:cNvPr>
          <p:cNvSpPr/>
          <p:nvPr/>
        </p:nvSpPr>
        <p:spPr>
          <a:xfrm>
            <a:off x="-94011" y="-117493"/>
            <a:ext cx="14818421" cy="8464585"/>
          </a:xfrm>
          <a:prstGeom prst="rect">
            <a:avLst/>
          </a:prstGeom>
          <a:solidFill>
            <a:srgbClr val="3D043D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</p:txBody>
      </p:sp>
      <p:pic>
        <p:nvPicPr>
          <p:cNvPr id="196" name="Mandy Training-15.jpeg" descr="Smiling woman reading valentine card">
            <a:extLst>
              <a:ext uri="{FF2B5EF4-FFF2-40B4-BE49-F238E27FC236}">
                <a16:creationId xmlns:a16="http://schemas.microsoft.com/office/drawing/2014/main" id="{779C513B-05EE-384C-14F1-E004E3467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6" r="7126"/>
          <a:stretch/>
        </p:blipFill>
        <p:spPr>
          <a:xfrm>
            <a:off x="957943" y="1595775"/>
            <a:ext cx="2174442" cy="3050977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Text 2">
            <a:extLst>
              <a:ext uri="{FF2B5EF4-FFF2-40B4-BE49-F238E27FC236}">
                <a16:creationId xmlns:a16="http://schemas.microsoft.com/office/drawing/2014/main" id="{BA2304AC-A341-7403-85B3-A9150F6FA820}"/>
              </a:ext>
            </a:extLst>
          </p:cNvPr>
          <p:cNvSpPr txBox="1"/>
          <p:nvPr/>
        </p:nvSpPr>
        <p:spPr>
          <a:xfrm>
            <a:off x="3320406" y="2521100"/>
            <a:ext cx="4633423" cy="1077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2400" b="1" dirty="0">
                <a:latin typeface="Avenir Book" panose="02000503020000020003" pitchFamily="2" charset="0"/>
              </a:rPr>
              <a:t>Brazil</a:t>
            </a:r>
          </a:p>
          <a:p>
            <a:pPr algn="ctr"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2000" dirty="0">
                <a:latin typeface="Avenir Light" panose="020B0402020203020204" pitchFamily="34" charset="77"/>
              </a:rPr>
              <a:t>Lovers’ Day (June 12) generates their biggest online sales</a:t>
            </a:r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64E608FC-FCB9-93AC-D303-AD529533D3B1}"/>
              </a:ext>
            </a:extLst>
          </p:cNvPr>
          <p:cNvSpPr txBox="1"/>
          <p:nvPr/>
        </p:nvSpPr>
        <p:spPr>
          <a:xfrm>
            <a:off x="229811" y="453118"/>
            <a:ext cx="8548080" cy="738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lnSpc>
                <a:spcPts val="52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dirty="0">
                <a:latin typeface="Avenir Medium" panose="02000503020000020003" pitchFamily="2" charset="0"/>
              </a:rPr>
              <a:t>Country Specific Celebrations</a:t>
            </a: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D3FB47CE-E425-C8D9-C120-5FADAD02FB7E}"/>
              </a:ext>
            </a:extLst>
          </p:cNvPr>
          <p:cNvSpPr txBox="1"/>
          <p:nvPr/>
        </p:nvSpPr>
        <p:spPr>
          <a:xfrm>
            <a:off x="800754" y="6505377"/>
            <a:ext cx="5998736" cy="1077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2400" dirty="0">
                <a:latin typeface="Avenir Book" panose="02000503020000020003" pitchFamily="2" charset="0"/>
              </a:rPr>
              <a:t>Thailand</a:t>
            </a:r>
          </a:p>
          <a:p>
            <a:pPr algn="ctr"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2000" dirty="0">
                <a:latin typeface="Avenir Light" panose="020B0402020203020204" pitchFamily="34" charset="77"/>
              </a:rPr>
              <a:t>Songkran festival in April, the Thailand Grand Sale between July and September</a:t>
            </a: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2B08023-BC11-99BB-F217-847447B29894}"/>
              </a:ext>
            </a:extLst>
          </p:cNvPr>
          <p:cNvSpPr txBox="1"/>
          <p:nvPr/>
        </p:nvSpPr>
        <p:spPr>
          <a:xfrm>
            <a:off x="7953829" y="4808272"/>
            <a:ext cx="6380712" cy="20005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2400" dirty="0">
                <a:latin typeface="Avenir Book" panose="02000503020000020003" pitchFamily="2" charset="0"/>
              </a:rPr>
              <a:t>Japan</a:t>
            </a:r>
          </a:p>
          <a:p>
            <a:pPr algn="ctr"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2000" dirty="0">
                <a:latin typeface="Avenir Light" panose="020B0402020203020204" pitchFamily="34" charset="77"/>
              </a:rPr>
              <a:t>16 national holidays including White Day, a month after Valentine’s Day and </a:t>
            </a:r>
            <a:r>
              <a:rPr lang="en-GB" sz="2000" dirty="0" err="1">
                <a:latin typeface="Avenir Light" panose="020B0402020203020204" pitchFamily="34" charset="77"/>
              </a:rPr>
              <a:t>Fukubukuro</a:t>
            </a:r>
            <a:r>
              <a:rPr lang="en-GB" sz="2000" dirty="0">
                <a:latin typeface="Avenir Light" panose="020B0402020203020204" pitchFamily="34" charset="77"/>
              </a:rPr>
              <a:t>, or ‘lucky bag’, a traditional new year custom where retailers sell sealed bags of discounted products…now a key </a:t>
            </a:r>
          </a:p>
          <a:p>
            <a:pPr algn="ctr"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2000" dirty="0">
                <a:latin typeface="Avenir Light" panose="020B0402020203020204" pitchFamily="34" charset="77"/>
              </a:rPr>
              <a:t>online shopping event</a:t>
            </a:r>
          </a:p>
        </p:txBody>
      </p:sp>
      <p:pic>
        <p:nvPicPr>
          <p:cNvPr id="8" name="Picture 7" descr="Close-up of package with blank tag">
            <a:extLst>
              <a:ext uri="{FF2B5EF4-FFF2-40B4-BE49-F238E27FC236}">
                <a16:creationId xmlns:a16="http://schemas.microsoft.com/office/drawing/2014/main" id="{C923AAF3-88A6-6737-BA8D-8D1D5D94F3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3954" y="1864496"/>
            <a:ext cx="4060462" cy="277042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89DACF8-B080-D840-CDC4-22726FD8AEBA}"/>
              </a:ext>
            </a:extLst>
          </p:cNvPr>
          <p:cNvSpPr/>
          <p:nvPr/>
        </p:nvSpPr>
        <p:spPr>
          <a:xfrm>
            <a:off x="11611429" y="3556000"/>
            <a:ext cx="609600" cy="612000"/>
          </a:xfrm>
          <a:prstGeom prst="ellipse">
            <a:avLst/>
          </a:prstGeom>
          <a:solidFill>
            <a:srgbClr val="B7012A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11" name="Picture 10" descr="A flag flying in the air&#10;&#10;AI-generated content may be incorrect.">
            <a:extLst>
              <a:ext uri="{FF2B5EF4-FFF2-40B4-BE49-F238E27FC236}">
                <a16:creationId xmlns:a16="http://schemas.microsoft.com/office/drawing/2014/main" id="{364B2641-4824-CE4C-FA44-F35BB3158A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644" y="5008099"/>
            <a:ext cx="2100955" cy="1389985"/>
          </a:xfrm>
          <a:prstGeom prst="rect">
            <a:avLst/>
          </a:prstGeom>
        </p:spPr>
      </p:pic>
      <p:sp>
        <p:nvSpPr>
          <p:cNvPr id="5" name="Shape 1">
            <a:extLst>
              <a:ext uri="{FF2B5EF4-FFF2-40B4-BE49-F238E27FC236}">
                <a16:creationId xmlns:a16="http://schemas.microsoft.com/office/drawing/2014/main" id="{2F5CC8FA-3A2D-48E3-D6D5-E12CD197A0CB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2121969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F731A-41C7-C094-8A7B-074D3CC09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itle 3">
            <a:extLst>
              <a:ext uri="{FF2B5EF4-FFF2-40B4-BE49-F238E27FC236}">
                <a16:creationId xmlns:a16="http://schemas.microsoft.com/office/drawing/2014/main" id="{1CAC7F2B-A398-7FDD-E783-F56407A090CF}"/>
              </a:ext>
            </a:extLst>
          </p:cNvPr>
          <p:cNvSpPr txBox="1"/>
          <p:nvPr/>
        </p:nvSpPr>
        <p:spPr>
          <a:xfrm>
            <a:off x="1019451" y="601746"/>
            <a:ext cx="12591498" cy="83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6574" tIns="36574" rIns="36574" bIns="36574">
            <a:normAutofit/>
          </a:bodyPr>
          <a:lstStyle/>
          <a:p>
            <a:pPr defTabSz="1185061">
              <a:lnSpc>
                <a:spcPct val="90000"/>
              </a:lnSpc>
              <a:defRPr sz="44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 lang="en-GB" dirty="0">
                <a:solidFill>
                  <a:srgbClr val="F0695C"/>
                </a:solidFill>
              </a:rPr>
              <a:t>The language eCommerce</a:t>
            </a:r>
            <a:endParaRPr dirty="0">
              <a:solidFill>
                <a:srgbClr val="F0695C"/>
              </a:solidFill>
            </a:endParaRPr>
          </a:p>
        </p:txBody>
      </p:sp>
      <p:sp>
        <p:nvSpPr>
          <p:cNvPr id="258" name="Title 3">
            <a:extLst>
              <a:ext uri="{FF2B5EF4-FFF2-40B4-BE49-F238E27FC236}">
                <a16:creationId xmlns:a16="http://schemas.microsoft.com/office/drawing/2014/main" id="{90241278-A04D-D4E7-928E-5FA061E48292}"/>
              </a:ext>
            </a:extLst>
          </p:cNvPr>
          <p:cNvSpPr txBox="1"/>
          <p:nvPr/>
        </p:nvSpPr>
        <p:spPr>
          <a:xfrm>
            <a:off x="1210520" y="2923418"/>
            <a:ext cx="2324250" cy="2798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6574" tIns="36574" rIns="36574" bIns="36574">
            <a:normAutofit fontScale="77500" lnSpcReduction="20000"/>
          </a:bodyPr>
          <a:lstStyle/>
          <a:p>
            <a:pPr marL="660400" indent="-660400" defTabSz="948049">
              <a:lnSpc>
                <a:spcPct val="150000"/>
              </a:lnSpc>
              <a:buClr>
                <a:srgbClr val="F0695C"/>
              </a:buClr>
              <a:buSzPct val="100000"/>
              <a:buChar char="•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dirty="0">
                <a:solidFill>
                  <a:srgbClr val="3D043D"/>
                </a:solidFill>
              </a:rPr>
              <a:t>LITs 	</a:t>
            </a:r>
          </a:p>
          <a:p>
            <a:pPr marL="660400" indent="-660400" defTabSz="948049">
              <a:lnSpc>
                <a:spcPct val="150000"/>
              </a:lnSpc>
              <a:buClr>
                <a:srgbClr val="F0695C"/>
              </a:buClr>
              <a:buSzPct val="100000"/>
              <a:buChar char="•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dirty="0">
                <a:solidFill>
                  <a:srgbClr val="3D043D"/>
                </a:solidFill>
              </a:rPr>
              <a:t>AOV 	</a:t>
            </a:r>
          </a:p>
          <a:p>
            <a:pPr marL="660400" indent="-660400" defTabSz="948049">
              <a:lnSpc>
                <a:spcPct val="150000"/>
              </a:lnSpc>
              <a:buClr>
                <a:srgbClr val="F0695C"/>
              </a:buClr>
              <a:buSzPct val="100000"/>
              <a:buChar char="•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dirty="0">
                <a:solidFill>
                  <a:srgbClr val="3D043D"/>
                </a:solidFill>
              </a:rPr>
              <a:t>NPS 	</a:t>
            </a:r>
          </a:p>
          <a:p>
            <a:pPr marL="660400" indent="-660400" defTabSz="948049">
              <a:lnSpc>
                <a:spcPct val="150000"/>
              </a:lnSpc>
              <a:buClr>
                <a:srgbClr val="F0695C"/>
              </a:buClr>
              <a:buSzPct val="100000"/>
              <a:buChar char="•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dirty="0">
                <a:solidFill>
                  <a:srgbClr val="3D043D"/>
                </a:solidFill>
              </a:rPr>
              <a:t>CX 	</a:t>
            </a:r>
          </a:p>
          <a:p>
            <a:pPr marL="660400" indent="-660400" defTabSz="948049">
              <a:lnSpc>
                <a:spcPct val="150000"/>
              </a:lnSpc>
              <a:buClr>
                <a:srgbClr val="F0695C"/>
              </a:buClr>
              <a:buSzPct val="100000"/>
              <a:buChar char="•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dirty="0">
                <a:solidFill>
                  <a:srgbClr val="3D043D"/>
                </a:solidFill>
              </a:rPr>
              <a:t>RTO 	</a:t>
            </a:r>
            <a:endParaRPr dirty="0">
              <a:solidFill>
                <a:srgbClr val="3D043D"/>
              </a:solidFill>
            </a:endParaRPr>
          </a:p>
          <a:p>
            <a:pPr defTabSz="948049">
              <a:lnSpc>
                <a:spcPct val="90000"/>
              </a:lnSpc>
              <a:buClr>
                <a:srgbClr val="F0695C"/>
              </a:buClr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lang="en-GB" dirty="0">
              <a:solidFill>
                <a:srgbClr val="3D043D"/>
              </a:solidFill>
            </a:endParaRPr>
          </a:p>
          <a:p>
            <a:pPr defTabSz="948049">
              <a:lnSpc>
                <a:spcPct val="90000"/>
              </a:lnSpc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lang="en-GB" dirty="0">
              <a:solidFill>
                <a:srgbClr val="3E1A40"/>
              </a:solidFill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A433601-6C9D-21F7-857E-FF08E30526AF}"/>
              </a:ext>
            </a:extLst>
          </p:cNvPr>
          <p:cNvSpPr/>
          <p:nvPr/>
        </p:nvSpPr>
        <p:spPr>
          <a:xfrm>
            <a:off x="1019451" y="1569794"/>
            <a:ext cx="12591498" cy="990905"/>
          </a:xfrm>
          <a:prstGeom prst="roundRect">
            <a:avLst/>
          </a:prstGeom>
          <a:solidFill>
            <a:srgbClr val="3D043D"/>
          </a:solidFill>
          <a:ln w="38100" cap="flat">
            <a:solidFill>
              <a:srgbClr val="F0695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6800" tIns="45718" rIns="45718" bIns="45718" numCol="1" spcCol="38100" rtlCol="0" anchor="ctr">
            <a:spAutoFit/>
          </a:bodyPr>
          <a:lstStyle/>
          <a:p>
            <a:pPr defTabSz="948049">
              <a:lnSpc>
                <a:spcPct val="90000"/>
              </a:lnSpc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lang="en-GB" sz="1400" dirty="0">
              <a:solidFill>
                <a:srgbClr val="FFFFFF"/>
              </a:solidFill>
            </a:endParaRPr>
          </a:p>
          <a:p>
            <a:pPr algn="ctr" defTabSz="948049">
              <a:lnSpc>
                <a:spcPct val="90000"/>
              </a:lnSpc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sz="3200" dirty="0">
                <a:solidFill>
                  <a:srgbClr val="FFFFFF"/>
                </a:solidFill>
              </a:rPr>
              <a:t>What does each acronym stand for?</a:t>
            </a:r>
          </a:p>
          <a:p>
            <a:pPr algn="ctr" defTabSz="948049">
              <a:lnSpc>
                <a:spcPct val="90000"/>
              </a:lnSpc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lang="en-GB" sz="1200" dirty="0">
              <a:solidFill>
                <a:srgbClr val="FFFFFF"/>
              </a:solidFill>
            </a:endParaRP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1CBD78AA-F68C-D362-4F5A-82BB74A060F0}"/>
              </a:ext>
            </a:extLst>
          </p:cNvPr>
          <p:cNvSpPr txBox="1"/>
          <p:nvPr/>
        </p:nvSpPr>
        <p:spPr>
          <a:xfrm>
            <a:off x="6550926" y="2916463"/>
            <a:ext cx="6571520" cy="2798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6574" tIns="36574" rIns="36574" bIns="36574">
            <a:normAutofit fontScale="77500" lnSpcReduction="20000"/>
          </a:bodyPr>
          <a:lstStyle/>
          <a:p>
            <a:pPr marL="660400" indent="-660400" defTabSz="948049">
              <a:lnSpc>
                <a:spcPct val="150000"/>
              </a:lnSpc>
              <a:buClr>
                <a:srgbClr val="E79F45"/>
              </a:buClr>
              <a:buSzPct val="100000"/>
              <a:buChar char="•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dirty="0">
                <a:solidFill>
                  <a:srgbClr val="3E1A40"/>
                </a:solidFill>
              </a:rPr>
              <a:t>LITs 	- Lost in Transits</a:t>
            </a:r>
          </a:p>
          <a:p>
            <a:pPr marL="660400" indent="-660400" defTabSz="948049">
              <a:lnSpc>
                <a:spcPct val="150000"/>
              </a:lnSpc>
              <a:buClr>
                <a:srgbClr val="E79F45"/>
              </a:buClr>
              <a:buSzPct val="100000"/>
              <a:buChar char="•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dirty="0">
                <a:solidFill>
                  <a:srgbClr val="3E1A40"/>
                </a:solidFill>
              </a:rPr>
              <a:t>AOV 	- Average order Value</a:t>
            </a:r>
          </a:p>
          <a:p>
            <a:pPr marL="660400" indent="-660400" defTabSz="948049">
              <a:lnSpc>
                <a:spcPct val="150000"/>
              </a:lnSpc>
              <a:buClr>
                <a:srgbClr val="E79F45"/>
              </a:buClr>
              <a:buSzPct val="100000"/>
              <a:buChar char="•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dirty="0">
                <a:solidFill>
                  <a:srgbClr val="3E1A40"/>
                </a:solidFill>
              </a:rPr>
              <a:t>NPS 	- Net promoter Score</a:t>
            </a:r>
          </a:p>
          <a:p>
            <a:pPr marL="660400" indent="-660400" defTabSz="948049">
              <a:lnSpc>
                <a:spcPct val="150000"/>
              </a:lnSpc>
              <a:buClr>
                <a:srgbClr val="E79F45"/>
              </a:buClr>
              <a:buSzPct val="100000"/>
              <a:buChar char="•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dirty="0">
                <a:solidFill>
                  <a:srgbClr val="3E1A40"/>
                </a:solidFill>
              </a:rPr>
              <a:t>CX 	- Customer Experience</a:t>
            </a:r>
          </a:p>
          <a:p>
            <a:pPr marL="660400" indent="-660400" defTabSz="948049">
              <a:lnSpc>
                <a:spcPct val="150000"/>
              </a:lnSpc>
              <a:buClr>
                <a:srgbClr val="E79F45"/>
              </a:buClr>
              <a:buSzPct val="100000"/>
              <a:buChar char="•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dirty="0">
                <a:solidFill>
                  <a:srgbClr val="3E1A40"/>
                </a:solidFill>
              </a:rPr>
              <a:t>RTO 	- Return to Origin</a:t>
            </a:r>
          </a:p>
          <a:p>
            <a:pPr marL="660400" indent="-660400" defTabSz="948049">
              <a:lnSpc>
                <a:spcPct val="90000"/>
              </a:lnSpc>
              <a:buClr>
                <a:srgbClr val="E79F45"/>
              </a:buClr>
              <a:buSzPct val="100000"/>
              <a:buChar char="•"/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dirty="0">
              <a:solidFill>
                <a:srgbClr val="3E1A40"/>
              </a:solidFill>
            </a:endParaRPr>
          </a:p>
          <a:p>
            <a:pPr defTabSz="948049">
              <a:lnSpc>
                <a:spcPct val="90000"/>
              </a:lnSpc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lang="en-GB" dirty="0">
              <a:solidFill>
                <a:srgbClr val="3E1A40"/>
              </a:solidFill>
            </a:endParaRPr>
          </a:p>
          <a:p>
            <a:pPr defTabSz="948049">
              <a:lnSpc>
                <a:spcPct val="90000"/>
              </a:lnSpc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lang="en-GB" dirty="0">
              <a:solidFill>
                <a:srgbClr val="3E1A40"/>
              </a:solidFill>
            </a:endParaRPr>
          </a:p>
        </p:txBody>
      </p:sp>
      <p:pic>
        <p:nvPicPr>
          <p:cNvPr id="4" name="Graphic 3" descr="Badge Question Mark with solid fill">
            <a:extLst>
              <a:ext uri="{FF2B5EF4-FFF2-40B4-BE49-F238E27FC236}">
                <a16:creationId xmlns:a16="http://schemas.microsoft.com/office/drawing/2014/main" id="{AFD15E47-87F5-1ABA-515E-F958BCE51E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34770" y="2967618"/>
            <a:ext cx="2536580" cy="2536580"/>
          </a:xfrm>
          <a:prstGeom prst="rect">
            <a:avLst/>
          </a:prstGeom>
        </p:spPr>
      </p:pic>
      <p:sp>
        <p:nvSpPr>
          <p:cNvPr id="6" name="Shape 1">
            <a:extLst>
              <a:ext uri="{FF2B5EF4-FFF2-40B4-BE49-F238E27FC236}">
                <a16:creationId xmlns:a16="http://schemas.microsoft.com/office/drawing/2014/main" id="{E3882F8D-D6EB-0251-BF51-E3EC38F64D49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" name="Copyright MDS Alignment LTD. 2025">
            <a:extLst>
              <a:ext uri="{FF2B5EF4-FFF2-40B4-BE49-F238E27FC236}">
                <a16:creationId xmlns:a16="http://schemas.microsoft.com/office/drawing/2014/main" id="{AC94DD72-D167-52CD-148F-466CA366D121}"/>
              </a:ext>
            </a:extLst>
          </p:cNvPr>
          <p:cNvSpPr txBox="1"/>
          <p:nvPr/>
        </p:nvSpPr>
        <p:spPr>
          <a:xfrm>
            <a:off x="10652760" y="7714713"/>
            <a:ext cx="3481390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480" tIns="30480" rIns="30480" bIns="30480" anchor="ctr">
            <a:spAutoFit/>
          </a:bodyPr>
          <a:lstStyle>
            <a:lvl1pPr algn="ctr" defTabSz="495300">
              <a:defRPr sz="1200" i="1">
                <a:solidFill>
                  <a:srgbClr val="3F1A40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rPr dirty="0">
                <a:solidFill>
                  <a:srgbClr val="3D043D"/>
                </a:solidFill>
              </a:rPr>
              <a:t>Copyright MDS Alignment LTD. 202</a:t>
            </a:r>
            <a:r>
              <a:rPr lang="en-GB" dirty="0">
                <a:solidFill>
                  <a:srgbClr val="3D043D"/>
                </a:solidFill>
              </a:rPr>
              <a:t>6</a:t>
            </a:r>
            <a:endParaRPr dirty="0">
              <a:solidFill>
                <a:srgbClr val="3D043D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5B54CB1-A08B-2357-8CE5-E098836F27A1}"/>
              </a:ext>
            </a:extLst>
          </p:cNvPr>
          <p:cNvSpPr/>
          <p:nvPr/>
        </p:nvSpPr>
        <p:spPr>
          <a:xfrm>
            <a:off x="1019451" y="6122371"/>
            <a:ext cx="12591498" cy="1481252"/>
          </a:xfrm>
          <a:prstGeom prst="roundRect">
            <a:avLst/>
          </a:prstGeom>
          <a:solidFill>
            <a:srgbClr val="3D043D"/>
          </a:solidFill>
          <a:ln w="38100" cap="flat">
            <a:solidFill>
              <a:srgbClr val="F0695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6800" tIns="45718" rIns="45718" bIns="45718" numCol="1" spcCol="38100" rtlCol="0" anchor="ctr">
            <a:spAutoFit/>
          </a:bodyPr>
          <a:lstStyle/>
          <a:p>
            <a:pPr defTabSz="948049">
              <a:lnSpc>
                <a:spcPct val="90000"/>
              </a:lnSpc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lang="en-GB" sz="1400" dirty="0">
              <a:solidFill>
                <a:srgbClr val="FFFFFF"/>
              </a:solidFill>
            </a:endParaRPr>
          </a:p>
          <a:p>
            <a:pPr algn="ctr" defTabSz="948049">
              <a:lnSpc>
                <a:spcPct val="90000"/>
              </a:lnSpc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sz="3200" dirty="0">
                <a:solidFill>
                  <a:srgbClr val="FFFFFF"/>
                </a:solidFill>
              </a:rPr>
              <a:t>Which of these haven’t you come across before?</a:t>
            </a:r>
          </a:p>
          <a:p>
            <a:pPr algn="ctr" defTabSz="948049">
              <a:lnSpc>
                <a:spcPct val="90000"/>
              </a:lnSpc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sz="3200" dirty="0">
                <a:solidFill>
                  <a:srgbClr val="FFFFFF"/>
                </a:solidFill>
              </a:rPr>
              <a:t>Why do you think it’s important for you to know them?</a:t>
            </a:r>
            <a:endParaRPr lang="en-GB" sz="3520" dirty="0">
              <a:solidFill>
                <a:srgbClr val="FFFFFF"/>
              </a:solidFill>
            </a:endParaRPr>
          </a:p>
          <a:p>
            <a:pPr algn="ctr" defTabSz="948049">
              <a:lnSpc>
                <a:spcPct val="90000"/>
              </a:lnSpc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lang="en-GB" sz="1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0506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063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338E7F-815A-B44E-77DF-7BD1358B2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B3CA86B5-B2A4-1818-277D-E8B3366F2227}"/>
              </a:ext>
            </a:extLst>
          </p:cNvPr>
          <p:cNvSpPr/>
          <p:nvPr/>
        </p:nvSpPr>
        <p:spPr>
          <a:xfrm>
            <a:off x="0" y="0"/>
            <a:ext cx="555955" cy="8229600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B966904-0146-36C3-05C2-67ADD9D5AD3E}"/>
              </a:ext>
            </a:extLst>
          </p:cNvPr>
          <p:cNvSpPr/>
          <p:nvPr/>
        </p:nvSpPr>
        <p:spPr>
          <a:xfrm>
            <a:off x="1024128" y="1901952"/>
            <a:ext cx="12435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b="1" spc="128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SECTION 5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3CA1FAED-0265-B6E8-6572-B9DE17E78473}"/>
              </a:ext>
            </a:extLst>
          </p:cNvPr>
          <p:cNvSpPr/>
          <p:nvPr/>
        </p:nvSpPr>
        <p:spPr>
          <a:xfrm>
            <a:off x="1024128" y="2662733"/>
            <a:ext cx="12582144" cy="3072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704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Tech, Tools and Platforms</a:t>
            </a:r>
            <a:endParaRPr lang="en-US" sz="70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EF2096D1-7C04-87E9-BE8A-37C462746161}"/>
              </a:ext>
            </a:extLst>
          </p:cNvPr>
          <p:cNvSpPr/>
          <p:nvPr/>
        </p:nvSpPr>
        <p:spPr>
          <a:xfrm>
            <a:off x="1024128" y="5852160"/>
            <a:ext cx="1258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i="1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Cross-Border eCommerce: From Basics to Business Growth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951718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75565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20" y="409651"/>
            <a:ext cx="13167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400" b="1" spc="800" dirty="0">
                <a:solidFill>
                  <a:srgbClr val="F0695D"/>
                </a:solidFill>
                <a:latin typeface="Avenir Heavy" panose="02000503020000020003" pitchFamily="2" charset="0"/>
                <a:ea typeface="Avenir Book" pitchFamily="34" charset="-122"/>
                <a:cs typeface="Avenir Book" pitchFamily="34" charset="-120"/>
              </a:rPr>
              <a:t>WHAT YOUR OPERATION NEEDS TO HANDLE</a:t>
            </a:r>
            <a:endParaRPr lang="en-US" sz="2400" b="1" kern="1200" dirty="0">
              <a:solidFill>
                <a:prstClr val="black"/>
              </a:solidFill>
              <a:latin typeface="Avenir Heavy" panose="02000503020000020003" pitchFamily="2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1170432" y="950976"/>
            <a:ext cx="12289536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400" kern="1200" dirty="0">
                <a:solidFill>
                  <a:srgbClr val="3D043D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rPr>
              <a:t>Every one of these is already second nature to someone in eCommerce logistics.</a:t>
            </a:r>
            <a:endParaRPr lang="en-US" sz="2400" kern="1200" dirty="0">
              <a:solidFill>
                <a:srgbClr val="3D043D"/>
              </a:solidFill>
              <a:latin typeface="Avenir Book" panose="02000503020000020003" pitchFamily="2" charset="0"/>
            </a:endParaRPr>
          </a:p>
          <a:p>
            <a:pPr algn="ctr" defTabSz="1463040" hangingPunct="1"/>
            <a:r>
              <a:rPr lang="en-US" sz="2400" kern="1200" dirty="0">
                <a:solidFill>
                  <a:srgbClr val="3D043D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rPr>
              <a:t>For most freight professionals, at least three are unfamiliar territory.</a:t>
            </a:r>
            <a:endParaRPr lang="en-US" sz="2400" kern="1200" dirty="0">
              <a:solidFill>
                <a:srgbClr val="3D043D"/>
              </a:solidFill>
              <a:latin typeface="Avenir Book" panose="02000503020000020003" pitchFamily="2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833933" y="2121408"/>
            <a:ext cx="1726387" cy="4242816"/>
          </a:xfrm>
          <a:prstGeom prst="rect">
            <a:avLst/>
          </a:prstGeom>
          <a:solidFill>
            <a:srgbClr val="3E063C"/>
          </a:solidFill>
          <a:ln w="12700">
            <a:solidFill>
              <a:srgbClr val="3E063C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942" y="2487168"/>
            <a:ext cx="658368" cy="65836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21715" y="3321101"/>
            <a:ext cx="1550822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defTabSz="1463040" hangingPunct="1"/>
            <a:r>
              <a:rPr lang="en-US" kern="1200" dirty="0">
                <a:solidFill>
                  <a:srgbClr val="FFFFFF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Pre-Advice Data</a:t>
            </a:r>
            <a:endParaRPr lang="en-US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921715" y="4535424"/>
            <a:ext cx="1550822" cy="13167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defTabSz="1463040" hangingPunct="1"/>
            <a:r>
              <a:rPr lang="en-US" kern="1200" dirty="0">
                <a:solidFill>
                  <a:srgbClr val="C9A8C8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rPr>
              <a:t>Data before</a:t>
            </a:r>
            <a:endParaRPr lang="en-US" kern="1200" dirty="0">
              <a:solidFill>
                <a:prstClr val="black"/>
              </a:solidFill>
              <a:latin typeface="Avenir Book" panose="02000503020000020003" pitchFamily="2" charset="0"/>
            </a:endParaRPr>
          </a:p>
          <a:p>
            <a:pPr algn="ctr" defTabSz="1463040" hangingPunct="1"/>
            <a:r>
              <a:rPr lang="en-US" kern="1200" dirty="0">
                <a:solidFill>
                  <a:srgbClr val="C9A8C8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rPr>
              <a:t>the aircraft lands</a:t>
            </a:r>
            <a:endParaRPr lang="en-US" kern="1200" dirty="0">
              <a:solidFill>
                <a:prstClr val="black"/>
              </a:solidFill>
              <a:latin typeface="Avenir Book" panose="02000503020000020003" pitchFamily="2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2706624" y="2121408"/>
            <a:ext cx="1726387" cy="4242816"/>
          </a:xfrm>
          <a:prstGeom prst="rect">
            <a:avLst/>
          </a:prstGeom>
          <a:solidFill>
            <a:srgbClr val="F0EBF4"/>
          </a:solidFill>
          <a:ln w="12700">
            <a:solidFill>
              <a:srgbClr val="F0EBF4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0634" y="2487168"/>
            <a:ext cx="658368" cy="65836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794407" y="3321101"/>
            <a:ext cx="1550822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defTabSz="1463040" hangingPunct="1"/>
            <a:r>
              <a:rPr lang="en-US" kern="1200" dirty="0">
                <a:solidFill>
                  <a:srgbClr val="3E063C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API</a:t>
            </a:r>
            <a:endParaRPr lang="en-US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  <a:p>
            <a:pPr algn="ctr" defTabSz="1463040" hangingPunct="1"/>
            <a:r>
              <a:rPr lang="en-US" kern="1200" dirty="0">
                <a:solidFill>
                  <a:srgbClr val="3E063C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Integration</a:t>
            </a:r>
            <a:endParaRPr lang="en-US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2794407" y="4535424"/>
            <a:ext cx="1550822" cy="13167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defTabSz="1463040" hangingPunct="1"/>
            <a:r>
              <a:rPr lang="en-US" kern="1200" dirty="0">
                <a:solidFill>
                  <a:srgbClr val="7A4A78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rPr>
              <a:t>Real-time</a:t>
            </a:r>
            <a:endParaRPr lang="en-US" kern="1200" dirty="0">
              <a:solidFill>
                <a:prstClr val="black"/>
              </a:solidFill>
              <a:latin typeface="Avenir Book" panose="02000503020000020003" pitchFamily="2" charset="0"/>
            </a:endParaRPr>
          </a:p>
          <a:p>
            <a:pPr algn="ctr" defTabSz="1463040" hangingPunct="1"/>
            <a:r>
              <a:rPr lang="en-US" kern="1200" dirty="0">
                <a:solidFill>
                  <a:srgbClr val="7A4A78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rPr>
              <a:t>systems talk</a:t>
            </a:r>
            <a:endParaRPr lang="en-US" kern="1200" dirty="0">
              <a:solidFill>
                <a:prstClr val="black"/>
              </a:solidFill>
              <a:latin typeface="Avenir Book" panose="02000503020000020003" pitchFamily="2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4579315" y="2121408"/>
            <a:ext cx="1726387" cy="4242816"/>
          </a:xfrm>
          <a:prstGeom prst="rect">
            <a:avLst/>
          </a:prstGeom>
          <a:solidFill>
            <a:srgbClr val="3E063C"/>
          </a:solidFill>
          <a:ln w="12700">
            <a:solidFill>
              <a:srgbClr val="3E063C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3325" y="2487168"/>
            <a:ext cx="658368" cy="65836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667098" y="3321101"/>
            <a:ext cx="1550822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defTabSz="1463040" hangingPunct="1"/>
            <a:r>
              <a:rPr lang="en-US" kern="1200" dirty="0">
                <a:solidFill>
                  <a:srgbClr val="FFFFFF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Tracking</a:t>
            </a:r>
            <a:endParaRPr lang="en-US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  <a:p>
            <a:pPr algn="ctr" defTabSz="1463040" hangingPunct="1"/>
            <a:r>
              <a:rPr lang="en-US" kern="1200" dirty="0">
                <a:solidFill>
                  <a:srgbClr val="FFFFFF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&amp; Events</a:t>
            </a:r>
            <a:endParaRPr lang="en-US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4667098" y="4535424"/>
            <a:ext cx="1550822" cy="13167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defTabSz="1463040" hangingPunct="1"/>
            <a:r>
              <a:rPr lang="en-US" kern="1200" dirty="0">
                <a:solidFill>
                  <a:srgbClr val="C9A8C8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rPr>
              <a:t>Every scan,</a:t>
            </a:r>
            <a:endParaRPr lang="en-US" kern="1200" dirty="0">
              <a:solidFill>
                <a:prstClr val="black"/>
              </a:solidFill>
              <a:latin typeface="Avenir Book" panose="02000503020000020003" pitchFamily="2" charset="0"/>
            </a:endParaRPr>
          </a:p>
          <a:p>
            <a:pPr algn="ctr" defTabSz="1463040" hangingPunct="1"/>
            <a:r>
              <a:rPr lang="en-US" kern="1200" dirty="0">
                <a:solidFill>
                  <a:srgbClr val="C9A8C8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rPr>
              <a:t>everywhere</a:t>
            </a:r>
            <a:endParaRPr lang="en-US" kern="1200" dirty="0">
              <a:solidFill>
                <a:prstClr val="black"/>
              </a:solidFill>
              <a:latin typeface="Avenir Book" panose="02000503020000020003" pitchFamily="2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6452007" y="2121408"/>
            <a:ext cx="1726387" cy="4242816"/>
          </a:xfrm>
          <a:prstGeom prst="rect">
            <a:avLst/>
          </a:prstGeom>
          <a:solidFill>
            <a:srgbClr val="F0EBF4"/>
          </a:solidFill>
          <a:ln w="12700">
            <a:solidFill>
              <a:srgbClr val="F0EBF4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6016" y="2487168"/>
            <a:ext cx="658368" cy="65836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539789" y="3321101"/>
            <a:ext cx="1550822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defTabSz="1463040" hangingPunct="1"/>
            <a:r>
              <a:rPr lang="en-US" kern="1200" dirty="0">
                <a:solidFill>
                  <a:srgbClr val="3E063C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Label</a:t>
            </a:r>
            <a:endParaRPr lang="en-US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  <a:p>
            <a:pPr algn="ctr" defTabSz="1463040" hangingPunct="1"/>
            <a:r>
              <a:rPr lang="en-US" kern="1200" dirty="0">
                <a:solidFill>
                  <a:srgbClr val="3E063C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Standards</a:t>
            </a:r>
            <a:endParaRPr lang="en-US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6539789" y="4535424"/>
            <a:ext cx="1550822" cy="13167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defTabSz="1463040" hangingPunct="1"/>
            <a:r>
              <a:rPr lang="en-US" kern="1200" dirty="0">
                <a:solidFill>
                  <a:srgbClr val="7A4A78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rPr>
              <a:t>Carrier-specific</a:t>
            </a:r>
            <a:endParaRPr lang="en-US" kern="1200" dirty="0">
              <a:solidFill>
                <a:prstClr val="black"/>
              </a:solidFill>
              <a:latin typeface="Avenir Book" panose="02000503020000020003" pitchFamily="2" charset="0"/>
            </a:endParaRPr>
          </a:p>
        </p:txBody>
      </p:sp>
      <p:sp>
        <p:nvSpPr>
          <p:cNvPr id="21" name="Shape 15"/>
          <p:cNvSpPr/>
          <p:nvPr/>
        </p:nvSpPr>
        <p:spPr>
          <a:xfrm>
            <a:off x="8324698" y="2121408"/>
            <a:ext cx="1726387" cy="4242816"/>
          </a:xfrm>
          <a:prstGeom prst="rect">
            <a:avLst/>
          </a:prstGeom>
          <a:solidFill>
            <a:srgbClr val="3E063C"/>
          </a:solidFill>
          <a:ln w="12700">
            <a:solidFill>
              <a:srgbClr val="3E063C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8707" y="2487168"/>
            <a:ext cx="658368" cy="65836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412480" y="3321101"/>
            <a:ext cx="1550822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defTabSz="1463040" hangingPunct="1"/>
            <a:r>
              <a:rPr lang="en-US" kern="1200" dirty="0">
                <a:solidFill>
                  <a:srgbClr val="FFFFFF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EDI vs</a:t>
            </a:r>
            <a:endParaRPr lang="en-US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  <a:p>
            <a:pPr algn="ctr" defTabSz="1463040" hangingPunct="1"/>
            <a:r>
              <a:rPr lang="en-US" kern="1200" dirty="0">
                <a:solidFill>
                  <a:srgbClr val="FFFFFF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API</a:t>
            </a:r>
            <a:endParaRPr lang="en-US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24" name="Text 17"/>
          <p:cNvSpPr/>
          <p:nvPr/>
        </p:nvSpPr>
        <p:spPr>
          <a:xfrm>
            <a:off x="8412480" y="4535424"/>
            <a:ext cx="1550822" cy="13167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defTabSz="1463040" hangingPunct="1"/>
            <a:r>
              <a:rPr lang="en-US" kern="1200" dirty="0">
                <a:solidFill>
                  <a:srgbClr val="C9A8C8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rPr>
              <a:t>Old world</a:t>
            </a:r>
            <a:endParaRPr lang="en-US" kern="1200" dirty="0">
              <a:solidFill>
                <a:prstClr val="black"/>
              </a:solidFill>
              <a:latin typeface="Avenir Book" panose="02000503020000020003" pitchFamily="2" charset="0"/>
            </a:endParaRPr>
          </a:p>
          <a:p>
            <a:pPr algn="ctr" defTabSz="1463040" hangingPunct="1"/>
            <a:r>
              <a:rPr lang="en-US" kern="1200" dirty="0">
                <a:solidFill>
                  <a:srgbClr val="C9A8C8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rPr>
              <a:t>vs new world</a:t>
            </a:r>
            <a:endParaRPr lang="en-US" kern="1200" dirty="0">
              <a:solidFill>
                <a:prstClr val="black"/>
              </a:solidFill>
              <a:latin typeface="Avenir Book" panose="02000503020000020003" pitchFamily="2" charset="0"/>
            </a:endParaRPr>
          </a:p>
        </p:txBody>
      </p:sp>
      <p:sp>
        <p:nvSpPr>
          <p:cNvPr id="25" name="Shape 18"/>
          <p:cNvSpPr/>
          <p:nvPr/>
        </p:nvSpPr>
        <p:spPr>
          <a:xfrm>
            <a:off x="10197389" y="2121408"/>
            <a:ext cx="1726387" cy="4242816"/>
          </a:xfrm>
          <a:prstGeom prst="rect">
            <a:avLst/>
          </a:prstGeom>
          <a:solidFill>
            <a:srgbClr val="F0EBF4"/>
          </a:solidFill>
          <a:ln w="12700">
            <a:solidFill>
              <a:srgbClr val="F0EBF4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1398" y="2487168"/>
            <a:ext cx="658368" cy="658368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10285171" y="3321101"/>
            <a:ext cx="1550822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defTabSz="1463040" hangingPunct="1"/>
            <a:r>
              <a:rPr lang="en-US" kern="1200" dirty="0">
                <a:solidFill>
                  <a:srgbClr val="3E063C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Customs</a:t>
            </a:r>
            <a:endParaRPr lang="en-US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  <a:p>
            <a:pPr algn="ctr" defTabSz="1463040" hangingPunct="1"/>
            <a:r>
              <a:rPr lang="en-US" kern="1200" dirty="0">
                <a:solidFill>
                  <a:srgbClr val="3E063C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Systems</a:t>
            </a:r>
            <a:endParaRPr lang="en-US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28" name="Text 20"/>
          <p:cNvSpPr/>
          <p:nvPr/>
        </p:nvSpPr>
        <p:spPr>
          <a:xfrm>
            <a:off x="10285171" y="4535424"/>
            <a:ext cx="1550822" cy="13167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defTabSz="1463040" hangingPunct="1"/>
            <a:r>
              <a:rPr lang="en-US" kern="1200" dirty="0">
                <a:solidFill>
                  <a:srgbClr val="7A4A78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rPr>
              <a:t>CDS, AES,</a:t>
            </a:r>
            <a:endParaRPr lang="en-US" kern="1200" dirty="0">
              <a:solidFill>
                <a:prstClr val="black"/>
              </a:solidFill>
              <a:latin typeface="Avenir Book" panose="02000503020000020003" pitchFamily="2" charset="0"/>
            </a:endParaRPr>
          </a:p>
          <a:p>
            <a:pPr algn="ctr" defTabSz="1463040" hangingPunct="1"/>
            <a:r>
              <a:rPr lang="en-US" kern="1200" dirty="0">
                <a:solidFill>
                  <a:srgbClr val="7A4A78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rPr>
              <a:t>ICS2</a:t>
            </a:r>
            <a:endParaRPr lang="en-US" kern="1200" dirty="0">
              <a:solidFill>
                <a:prstClr val="black"/>
              </a:solidFill>
              <a:latin typeface="Avenir Book" panose="02000503020000020003" pitchFamily="2" charset="0"/>
            </a:endParaRPr>
          </a:p>
        </p:txBody>
      </p:sp>
      <p:sp>
        <p:nvSpPr>
          <p:cNvPr id="29" name="Shape 21"/>
          <p:cNvSpPr/>
          <p:nvPr/>
        </p:nvSpPr>
        <p:spPr>
          <a:xfrm>
            <a:off x="12070080" y="2121408"/>
            <a:ext cx="1726387" cy="4242816"/>
          </a:xfrm>
          <a:prstGeom prst="rect">
            <a:avLst/>
          </a:prstGeom>
          <a:solidFill>
            <a:srgbClr val="3E063C"/>
          </a:solidFill>
          <a:ln w="12700">
            <a:solidFill>
              <a:srgbClr val="3E063C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604090" y="2487168"/>
            <a:ext cx="658368" cy="658368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12157863" y="3321101"/>
            <a:ext cx="1550822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defTabSz="1463040" hangingPunct="1"/>
            <a:r>
              <a:rPr lang="en-US" kern="1200" dirty="0">
                <a:solidFill>
                  <a:srgbClr val="FFFFFF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Returns</a:t>
            </a:r>
            <a:endParaRPr lang="en-US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  <a:p>
            <a:pPr algn="ctr" defTabSz="1463040" hangingPunct="1"/>
            <a:r>
              <a:rPr lang="en-US" kern="1200" dirty="0">
                <a:solidFill>
                  <a:srgbClr val="FFFFFF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Portals</a:t>
            </a:r>
            <a:endParaRPr lang="en-US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32" name="Text 23"/>
          <p:cNvSpPr/>
          <p:nvPr/>
        </p:nvSpPr>
        <p:spPr>
          <a:xfrm>
            <a:off x="12157863" y="4535424"/>
            <a:ext cx="1550822" cy="13167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defTabSz="1463040" hangingPunct="1"/>
            <a:r>
              <a:rPr lang="en-US" kern="1200" dirty="0">
                <a:solidFill>
                  <a:srgbClr val="C9A8C8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rPr>
              <a:t>Automated credits</a:t>
            </a:r>
            <a:endParaRPr lang="en-US" kern="1200" dirty="0">
              <a:solidFill>
                <a:prstClr val="black"/>
              </a:solidFill>
              <a:latin typeface="Avenir Book" panose="02000503020000020003" pitchFamily="2" charset="0"/>
            </a:endParaRPr>
          </a:p>
        </p:txBody>
      </p:sp>
      <p:sp>
        <p:nvSpPr>
          <p:cNvPr id="33" name="Text 24"/>
          <p:cNvSpPr/>
          <p:nvPr/>
        </p:nvSpPr>
        <p:spPr>
          <a:xfrm>
            <a:off x="731520" y="6656832"/>
            <a:ext cx="131673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400" i="1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Which of these does your current operation handle? Where are there opportunities?</a:t>
            </a:r>
            <a:endParaRPr lang="en-US" sz="2400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D258F-8974-65BB-BE34-F7CE68175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iStock-480391137.jpeg" descr="Person writing with fountain pen">
            <a:extLst>
              <a:ext uri="{FF2B5EF4-FFF2-40B4-BE49-F238E27FC236}">
                <a16:creationId xmlns:a16="http://schemas.microsoft.com/office/drawing/2014/main" id="{32EB2389-E518-57EF-BB9A-0A4055136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82" b="12982"/>
          <a:stretch/>
        </p:blipFill>
        <p:spPr>
          <a:xfrm>
            <a:off x="-1390093" y="-16075"/>
            <a:ext cx="16717822" cy="8261651"/>
          </a:xfrm>
          <a:prstGeom prst="rect">
            <a:avLst/>
          </a:prstGeom>
          <a:ln w="12700">
            <a:solidFill>
              <a:srgbClr val="FFFFFF"/>
            </a:solidFill>
          </a:ln>
          <a:effectLst>
            <a:outerShdw blurRad="50800" rotWithShape="0">
              <a:srgbClr val="808080">
                <a:alpha val="40000"/>
              </a:srgbClr>
            </a:outerShdw>
          </a:effectLst>
        </p:spPr>
      </p:pic>
      <p:sp>
        <p:nvSpPr>
          <p:cNvPr id="3" name="Text 2">
            <a:extLst>
              <a:ext uri="{FF2B5EF4-FFF2-40B4-BE49-F238E27FC236}">
                <a16:creationId xmlns:a16="http://schemas.microsoft.com/office/drawing/2014/main" id="{1677E283-3CF9-0E0D-A57B-084ACAC45DF2}"/>
              </a:ext>
            </a:extLst>
          </p:cNvPr>
          <p:cNvSpPr txBox="1"/>
          <p:nvPr/>
        </p:nvSpPr>
        <p:spPr>
          <a:xfrm>
            <a:off x="6313161" y="719016"/>
            <a:ext cx="8317239" cy="3395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>
              <a:lnSpc>
                <a:spcPts val="52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3600" dirty="0">
                <a:solidFill>
                  <a:srgbClr val="F0695C"/>
                </a:solidFill>
                <a:latin typeface="Avenir Light" panose="020B0402020203020204" pitchFamily="34" charset="77"/>
              </a:rPr>
              <a:t>Reflect on your current processes.</a:t>
            </a:r>
          </a:p>
          <a:p>
            <a:pPr algn="ctr">
              <a:lnSpc>
                <a:spcPts val="52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endParaRPr lang="en-GB" sz="3600" dirty="0">
              <a:solidFill>
                <a:srgbClr val="3D043D"/>
              </a:solidFill>
              <a:latin typeface="Avenir Light" panose="020B0402020203020204" pitchFamily="34" charset="77"/>
            </a:endParaRPr>
          </a:p>
          <a:p>
            <a:pPr algn="ctr">
              <a:lnSpc>
                <a:spcPts val="52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3600" dirty="0">
                <a:solidFill>
                  <a:srgbClr val="3D043D"/>
                </a:solidFill>
                <a:latin typeface="Avenir Light" panose="020B0402020203020204" pitchFamily="34" charset="77"/>
              </a:rPr>
              <a:t> The more you connect the learning to your day-to-day reality, </a:t>
            </a:r>
          </a:p>
          <a:p>
            <a:pPr algn="ctr">
              <a:lnSpc>
                <a:spcPts val="5200"/>
              </a:lnSpc>
              <a:defRPr sz="3800">
                <a:solidFill>
                  <a:srgbClr val="FDFDFD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en-GB" sz="3600" dirty="0">
                <a:solidFill>
                  <a:srgbClr val="3D043D"/>
                </a:solidFill>
                <a:latin typeface="Avenir Light" panose="020B0402020203020204" pitchFamily="34" charset="77"/>
              </a:rPr>
              <a:t>the more </a:t>
            </a:r>
            <a:r>
              <a:rPr lang="en-GB" sz="3600" dirty="0">
                <a:solidFill>
                  <a:srgbClr val="F0695C"/>
                </a:solidFill>
                <a:latin typeface="Avenir Light" panose="020B0402020203020204" pitchFamily="34" charset="77"/>
              </a:rPr>
              <a:t>value</a:t>
            </a:r>
            <a:r>
              <a:rPr lang="en-GB" sz="3600" dirty="0">
                <a:solidFill>
                  <a:srgbClr val="3D043D"/>
                </a:solidFill>
                <a:latin typeface="Avenir Light" panose="020B0402020203020204" pitchFamily="34" charset="77"/>
              </a:rPr>
              <a:t> you’ll get.</a:t>
            </a:r>
            <a:endParaRPr sz="3600" dirty="0">
              <a:solidFill>
                <a:srgbClr val="3D043D"/>
              </a:solidFill>
              <a:latin typeface="Avenir Light" panose="020B0402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31182247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00" cy="8229600"/>
          </a:xfrm>
          <a:prstGeom prst="rect">
            <a:avLst/>
          </a:prstGeom>
          <a:solidFill>
            <a:srgbClr val="3E063C"/>
          </a:solidFill>
          <a:ln w="12700">
            <a:solidFill>
              <a:srgbClr val="3E063C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315200" y="0"/>
            <a:ext cx="7315200" cy="8229600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marL="457200" indent="-457200" defTabSz="1463040" hangingPunct="1">
              <a:buClr>
                <a:srgbClr val="F0695C"/>
              </a:buClr>
              <a:buFont typeface="Wingdings" pitchFamily="2" charset="2"/>
              <a:buChar char="v"/>
            </a:pPr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585216" y="731520"/>
            <a:ext cx="6144768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6800" b="1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EDI</a:t>
            </a:r>
            <a:endParaRPr lang="en-US" sz="68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585216" y="1828800"/>
            <a:ext cx="614476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i="1" kern="1200" dirty="0">
                <a:solidFill>
                  <a:srgbClr val="F0695D"/>
                </a:solidFill>
                <a:latin typeface="Avenir Medium Oblique" panose="02000503020000020003" pitchFamily="2" charset="0"/>
                <a:ea typeface="Avenir Book" pitchFamily="34" charset="-122"/>
                <a:cs typeface="Avenir Book" pitchFamily="34" charset="-120"/>
              </a:rPr>
              <a:t>The Old World</a:t>
            </a:r>
            <a:endParaRPr lang="en-US" sz="2400" i="1" kern="1200" dirty="0">
              <a:solidFill>
                <a:prstClr val="black"/>
              </a:solidFill>
              <a:latin typeface="Avenir Medium Oblique" panose="02000503020000020003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85216" y="2633472"/>
            <a:ext cx="6291072" cy="61447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defTabSz="1463040" hangingPunct="1">
              <a:buClr>
                <a:srgbClr val="F0695C"/>
              </a:buClr>
              <a:buFont typeface="Wingdings" pitchFamily="2" charset="2"/>
              <a:buChar char="v"/>
            </a:pPr>
            <a:r>
              <a:rPr lang="en-US" sz="2400" kern="1200" dirty="0">
                <a:solidFill>
                  <a:schemeClr val="bg1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Batch files sent at set intervals</a:t>
            </a:r>
            <a:endParaRPr lang="en-US" sz="2400" kern="120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585216" y="3335731"/>
            <a:ext cx="6291072" cy="61447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defTabSz="1463040" hangingPunct="1">
              <a:buClr>
                <a:srgbClr val="F0695C"/>
              </a:buClr>
              <a:buFont typeface="Wingdings" pitchFamily="2" charset="2"/>
              <a:buChar char="v"/>
            </a:pPr>
            <a:r>
              <a:rPr lang="en-US" sz="2400" kern="1200" dirty="0">
                <a:solidFill>
                  <a:schemeClr val="bg1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Point-to-point, format-specific</a:t>
            </a:r>
            <a:endParaRPr lang="en-US" sz="2400" kern="120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585216" y="4037990"/>
            <a:ext cx="6291072" cy="61447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defTabSz="1463040" hangingPunct="1">
              <a:buClr>
                <a:srgbClr val="F0695C"/>
              </a:buClr>
              <a:buFont typeface="Wingdings" pitchFamily="2" charset="2"/>
              <a:buChar char="v"/>
            </a:pPr>
            <a:r>
              <a:rPr lang="en-US" sz="2400" kern="1200" dirty="0">
                <a:solidFill>
                  <a:schemeClr val="bg1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Expensive to maintain</a:t>
            </a:r>
            <a:endParaRPr lang="en-US" sz="2400" kern="120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585216" y="4740250"/>
            <a:ext cx="6291072" cy="61447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defTabSz="1463040" hangingPunct="1">
              <a:buClr>
                <a:srgbClr val="F0695C"/>
              </a:buClr>
              <a:buFont typeface="Wingdings" pitchFamily="2" charset="2"/>
              <a:buChar char="v"/>
            </a:pPr>
            <a:r>
              <a:rPr lang="en-US" sz="2400" kern="1200" dirty="0">
                <a:solidFill>
                  <a:schemeClr val="bg1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Slow and brittle at volume</a:t>
            </a:r>
            <a:endParaRPr lang="en-US" sz="2400" kern="120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85216" y="5442509"/>
            <a:ext cx="6291072" cy="61447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defTabSz="1463040" hangingPunct="1">
              <a:buClr>
                <a:srgbClr val="F0695C"/>
              </a:buClr>
              <a:buFont typeface="Wingdings" pitchFamily="2" charset="2"/>
              <a:buChar char="v"/>
            </a:pPr>
            <a:r>
              <a:rPr lang="en-US" sz="2400" kern="1200" dirty="0">
                <a:solidFill>
                  <a:schemeClr val="bg1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You already know this world</a:t>
            </a:r>
            <a:endParaRPr lang="en-US" sz="2400" kern="120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85216" y="6364224"/>
            <a:ext cx="6291072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80" i="1" kern="1200" dirty="0">
                <a:solidFill>
                  <a:srgbClr val="9A689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It works.</a:t>
            </a:r>
            <a:endParaRPr lang="en-US" sz="2080" kern="1200" dirty="0">
              <a:solidFill>
                <a:prstClr val="black"/>
              </a:solidFill>
              <a:latin typeface="Calibri" panose="020F0502020204030204"/>
            </a:endParaRPr>
          </a:p>
          <a:p>
            <a:pPr defTabSz="1463040" hangingPunct="1"/>
            <a:r>
              <a:rPr lang="en-US" sz="2080" i="1" kern="1200" dirty="0">
                <a:solidFill>
                  <a:srgbClr val="9A689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But not at eCommerce scale.</a:t>
            </a:r>
            <a:endParaRPr lang="en-US" sz="208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900416" y="731520"/>
            <a:ext cx="6144768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6800" b="1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API</a:t>
            </a:r>
            <a:endParaRPr lang="en-US" sz="68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900416" y="1828800"/>
            <a:ext cx="6144768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i="1" kern="1200" dirty="0">
                <a:solidFill>
                  <a:srgbClr val="3E063C"/>
                </a:solidFill>
                <a:latin typeface="Avenir Medium Oblique" panose="02000503020000020003" pitchFamily="2" charset="0"/>
                <a:ea typeface="Avenir Book" pitchFamily="34" charset="-122"/>
                <a:cs typeface="Avenir Book" pitchFamily="34" charset="-120"/>
              </a:rPr>
              <a:t>The New World</a:t>
            </a:r>
            <a:endParaRPr lang="en-US" sz="2400" i="1" kern="1200" dirty="0">
              <a:solidFill>
                <a:prstClr val="black"/>
              </a:solidFill>
              <a:latin typeface="Avenir Medium Oblique" panose="02000503020000020003" pitchFamily="2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900416" y="2633472"/>
            <a:ext cx="6291072" cy="61447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defTabSz="1463040" hangingPunct="1">
              <a:buClr>
                <a:schemeClr val="bg1"/>
              </a:buClr>
              <a:buFont typeface="Wingdings" pitchFamily="2" charset="2"/>
              <a:buChar char="v"/>
            </a:pPr>
            <a:r>
              <a:rPr lang="en-US" sz="2400" kern="1200" dirty="0">
                <a:solidFill>
                  <a:schemeClr val="bg1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Real-time, event-driven</a:t>
            </a:r>
            <a:endParaRPr lang="en-US" sz="2400" kern="120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900416" y="3335731"/>
            <a:ext cx="6291072" cy="61447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defTabSz="1463040" hangingPunct="1">
              <a:buClr>
                <a:schemeClr val="bg1"/>
              </a:buClr>
              <a:buFont typeface="Wingdings" pitchFamily="2" charset="2"/>
              <a:buChar char="v"/>
            </a:pPr>
            <a:r>
              <a:rPr lang="en-US" sz="2400" kern="1200" dirty="0">
                <a:solidFill>
                  <a:schemeClr val="bg1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Platform-agnostic</a:t>
            </a:r>
            <a:endParaRPr lang="en-US" sz="2400" kern="120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900416" y="4037990"/>
            <a:ext cx="6291072" cy="61447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defTabSz="1463040" hangingPunct="1">
              <a:buClr>
                <a:schemeClr val="bg1"/>
              </a:buClr>
              <a:buFont typeface="Wingdings" pitchFamily="2" charset="2"/>
              <a:buChar char="v"/>
            </a:pPr>
            <a:r>
              <a:rPr lang="en-US" sz="2400" kern="1200" dirty="0">
                <a:solidFill>
                  <a:schemeClr val="bg1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One connection, many carriers</a:t>
            </a:r>
            <a:endParaRPr lang="en-US" sz="2400" kern="120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900416" y="4740250"/>
            <a:ext cx="6291072" cy="61447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defTabSz="1463040" hangingPunct="1">
              <a:buClr>
                <a:schemeClr val="bg1"/>
              </a:buClr>
              <a:buFont typeface="Wingdings" pitchFamily="2" charset="2"/>
              <a:buChar char="v"/>
            </a:pPr>
            <a:r>
              <a:rPr lang="en-US" sz="2400" kern="1200" dirty="0">
                <a:solidFill>
                  <a:schemeClr val="bg1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Errors surface and fix instantly</a:t>
            </a:r>
            <a:endParaRPr lang="en-US" sz="2400" kern="120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900416" y="5442509"/>
            <a:ext cx="6291072" cy="61447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defTabSz="1463040" hangingPunct="1">
              <a:buClr>
                <a:schemeClr val="bg1"/>
              </a:buClr>
              <a:buFont typeface="Wingdings" pitchFamily="2" charset="2"/>
              <a:buChar char="v"/>
            </a:pPr>
            <a:r>
              <a:rPr lang="en-US" sz="2400" kern="1200" dirty="0">
                <a:solidFill>
                  <a:schemeClr val="bg1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This is the new entry requirement</a:t>
            </a:r>
            <a:endParaRPr lang="en-US" sz="2400" kern="1200" dirty="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900416" y="6364224"/>
            <a:ext cx="6291072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8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This is what eCommerce</a:t>
            </a:r>
            <a:endParaRPr lang="en-US" sz="2080" kern="1200" dirty="0">
              <a:solidFill>
                <a:prstClr val="black"/>
              </a:solidFill>
              <a:latin typeface="Calibri" panose="020F0502020204030204"/>
            </a:endParaRPr>
          </a:p>
          <a:p>
            <a:pPr defTabSz="1463040" hangingPunct="1"/>
            <a:r>
              <a:rPr lang="en-US" sz="208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operators expect from day one.</a:t>
            </a:r>
            <a:endParaRPr lang="en-US" sz="208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DE35A0-78A8-3B03-2655-BB76AF817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Stock-1317083496.jpeg" descr="iStock-1317083496.jpeg">
            <a:extLst>
              <a:ext uri="{FF2B5EF4-FFF2-40B4-BE49-F238E27FC236}">
                <a16:creationId xmlns:a16="http://schemas.microsoft.com/office/drawing/2014/main" id="{6971A698-26D1-979F-FCAE-33F6759B357A}"/>
              </a:ext>
            </a:extLst>
          </p:cNvPr>
          <p:cNvPicPr>
            <a:picLocks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9868" r="9868"/>
          <a:stretch>
            <a:fillRect/>
          </a:stretch>
        </p:blipFill>
        <p:spPr>
          <a:xfrm>
            <a:off x="-121966" y="-98045"/>
            <a:ext cx="14916473" cy="8605941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Text 2">
            <a:extLst>
              <a:ext uri="{FF2B5EF4-FFF2-40B4-BE49-F238E27FC236}">
                <a16:creationId xmlns:a16="http://schemas.microsoft.com/office/drawing/2014/main" id="{E83246F4-7E4F-8527-0B82-849243B4DF7F}"/>
              </a:ext>
            </a:extLst>
          </p:cNvPr>
          <p:cNvSpPr txBox="1"/>
          <p:nvPr/>
        </p:nvSpPr>
        <p:spPr>
          <a:xfrm>
            <a:off x="978701" y="2491637"/>
            <a:ext cx="6336499" cy="3426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>
              <a:lnSpc>
                <a:spcPts val="5200"/>
              </a:lnSpc>
              <a:defRPr sz="4400">
                <a:solidFill>
                  <a:srgbClr val="FDFDFD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en-GB" dirty="0">
                <a:latin typeface="Avenir Light" panose="020B0402020203020204" pitchFamily="34" charset="77"/>
              </a:rPr>
              <a:t>A client </a:t>
            </a:r>
          </a:p>
          <a:p>
            <a:pPr algn="ctr">
              <a:lnSpc>
                <a:spcPts val="5200"/>
              </a:lnSpc>
              <a:defRPr sz="4400">
                <a:solidFill>
                  <a:srgbClr val="FDFDFD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en-GB" dirty="0">
                <a:latin typeface="Avenir Light" panose="020B0402020203020204" pitchFamily="34" charset="77"/>
              </a:rPr>
              <a:t>with too many data systems to integrate causes you (and them!) headaches.</a:t>
            </a:r>
            <a:endParaRPr dirty="0">
              <a:latin typeface="Avenir Light" panose="020B0402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99187116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69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146304"/>
            <a:ext cx="1463040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8800" b="1" kern="1200" dirty="0">
                <a:solidFill>
                  <a:srgbClr val="E85040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?</a:t>
            </a:r>
            <a:endParaRPr lang="en-US" sz="288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20" y="2294370"/>
            <a:ext cx="131673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400" b="1" spc="96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Open Question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1170432" y="3072384"/>
            <a:ext cx="12289536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48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In your current operation, where does data</a:t>
            </a:r>
            <a:endParaRPr lang="en-US" sz="4800" kern="12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463040" hangingPunct="1"/>
            <a:r>
              <a:rPr lang="en-US" sz="48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fail first and who notices before you do?</a:t>
            </a:r>
            <a:endParaRPr lang="en-US" sz="48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1463040" y="5559552"/>
            <a:ext cx="117043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400" i="1" kern="1200" dirty="0">
                <a:solidFill>
                  <a:srgbClr val="3E063C"/>
                </a:solidFill>
                <a:latin typeface="Avenir Medium Oblique" panose="02000503020000020003" pitchFamily="2" charset="0"/>
                <a:ea typeface="Avenir Book" pitchFamily="34" charset="-122"/>
                <a:cs typeface="Avenir Book" pitchFamily="34" charset="-120"/>
              </a:rPr>
              <a:t>Think about a specific shipment. Where did visibility disappear?</a:t>
            </a:r>
            <a:endParaRPr lang="en-US" sz="2400" i="1" kern="1200" dirty="0">
              <a:solidFill>
                <a:prstClr val="black"/>
              </a:solidFill>
              <a:latin typeface="Avenir Medium Oblique" panose="02000503020000020003" pitchFamily="2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06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1243584" y="1385549"/>
            <a:ext cx="10972800" cy="3072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896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Commercial</a:t>
            </a:r>
            <a:endParaRPr lang="en-US" sz="8960" kern="12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463040" hangingPunct="1"/>
            <a:r>
              <a:rPr lang="en-US" sz="896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Models</a:t>
            </a:r>
            <a:endParaRPr lang="en-US" sz="89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169664" y="4377466"/>
            <a:ext cx="5120640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1243584" y="5136138"/>
            <a:ext cx="117043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880" i="1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The pricing logic is completely different from airfreight.</a:t>
            </a:r>
            <a:endParaRPr lang="en-US" sz="2880" kern="12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463040" hangingPunct="1"/>
            <a:r>
              <a:rPr lang="en-US" sz="2880" i="1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Everything you know about yield needs to be reframed.</a:t>
            </a:r>
            <a:endParaRPr lang="en-US" sz="288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31520" y="380390"/>
            <a:ext cx="13167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400" b="1" spc="800" dirty="0">
                <a:solidFill>
                  <a:srgbClr val="F0695C"/>
                </a:solidFill>
                <a:latin typeface="Avenir Heavy" panose="02000503020000020003" pitchFamily="2" charset="0"/>
                <a:ea typeface="Avenir Book" pitchFamily="34" charset="-122"/>
                <a:cs typeface="Avenir Book" pitchFamily="34" charset="-120"/>
              </a:rPr>
              <a:t>HOW THE PRICING WORKS</a:t>
            </a:r>
            <a:endParaRPr lang="en-US" sz="2400" b="1" kern="1200" dirty="0">
              <a:solidFill>
                <a:srgbClr val="F0695C"/>
              </a:solidFill>
              <a:latin typeface="Avenir Heavy" panose="02000503020000020003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053389"/>
            <a:ext cx="3218688" cy="6876288"/>
          </a:xfrm>
          <a:prstGeom prst="rect">
            <a:avLst/>
          </a:prstGeom>
          <a:solidFill>
            <a:srgbClr val="3E063C"/>
          </a:solidFill>
          <a:ln w="12700">
            <a:solidFill>
              <a:srgbClr val="3E063C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811987" y="1565453"/>
            <a:ext cx="2691994" cy="23408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sz="3840" b="1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Per parcel.</a:t>
            </a:r>
            <a:endParaRPr lang="en-US" sz="3840" kern="1200" dirty="0">
              <a:solidFill>
                <a:prstClr val="black"/>
              </a:solidFill>
              <a:latin typeface="Calibri" panose="020F0502020204030204"/>
            </a:endParaRPr>
          </a:p>
          <a:p>
            <a:pPr defTabSz="1463040" hangingPunct="1"/>
            <a:r>
              <a:rPr lang="en-US" sz="3840" b="1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Not per kg.</a:t>
            </a:r>
            <a:endParaRPr lang="en-US" sz="38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11987" y="4125773"/>
            <a:ext cx="2414016" cy="58522"/>
          </a:xfrm>
          <a:prstGeom prst="rect">
            <a:avLst/>
          </a:prstGeom>
          <a:solidFill>
            <a:srgbClr val="F0695D">
              <a:alpha val="40000"/>
            </a:srgbClr>
          </a:solidFill>
          <a:ln w="12700">
            <a:solidFill>
              <a:srgbClr val="F0695D">
                <a:alpha val="40000"/>
              </a:srgbClr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811987" y="4389120"/>
            <a:ext cx="2691994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sz="2200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Unit economics shift entirely. </a:t>
            </a:r>
          </a:p>
          <a:p>
            <a:pPr defTabSz="1463040" hangingPunct="1"/>
            <a:r>
              <a:rPr lang="en-US" sz="2200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Dead weight is less relevant. </a:t>
            </a:r>
          </a:p>
          <a:p>
            <a:pPr defTabSz="1463040" hangingPunct="1"/>
            <a:r>
              <a:rPr lang="en-US" sz="2200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Volumetric weight, Delivery zone, </a:t>
            </a:r>
          </a:p>
          <a:p>
            <a:pPr defTabSz="1463040" hangingPunct="1"/>
            <a:r>
              <a:rPr lang="en-US" sz="2200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volume of parcels are everything.</a:t>
            </a:r>
            <a:endParaRPr lang="en-US" sz="22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986784" y="1053389"/>
            <a:ext cx="3218688" cy="6876288"/>
          </a:xfrm>
          <a:prstGeom prst="rect">
            <a:avLst/>
          </a:prstGeom>
          <a:solidFill>
            <a:srgbClr val="F0EBF4"/>
          </a:solidFill>
          <a:ln w="12700">
            <a:solidFill>
              <a:srgbClr val="F0EBF4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4250131" y="1565453"/>
            <a:ext cx="2691994" cy="23408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sz="384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Zone 1</a:t>
            </a:r>
            <a:endParaRPr lang="en-US" sz="3840" kern="1200" dirty="0">
              <a:solidFill>
                <a:prstClr val="black"/>
              </a:solidFill>
              <a:latin typeface="Calibri" panose="020F0502020204030204"/>
            </a:endParaRPr>
          </a:p>
          <a:p>
            <a:pPr defTabSz="1463040" hangingPunct="1"/>
            <a:r>
              <a:rPr lang="en-US" sz="384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vs Zone 6.</a:t>
            </a:r>
            <a:endParaRPr lang="en-US" sz="38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250131" y="4125773"/>
            <a:ext cx="2414016" cy="58522"/>
          </a:xfrm>
          <a:prstGeom prst="rect">
            <a:avLst/>
          </a:prstGeom>
          <a:solidFill>
            <a:srgbClr val="3E063C">
              <a:alpha val="40000"/>
            </a:srgbClr>
          </a:solidFill>
          <a:ln w="12700">
            <a:solidFill>
              <a:srgbClr val="3E063C">
                <a:alpha val="40000"/>
              </a:srgbClr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250131" y="4389120"/>
            <a:ext cx="2691994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sz="2200" kern="1200" dirty="0">
                <a:solidFill>
                  <a:srgbClr val="5A3A5A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In-country delivery zones drive your final-mile base rate. The same parcel, different in a different zip code, can cost 3x more to deliver.</a:t>
            </a:r>
            <a:endParaRPr lang="en-US" sz="22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424928" y="1053389"/>
            <a:ext cx="3218688" cy="6876288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688275" y="1565453"/>
            <a:ext cx="2691994" cy="23408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sz="3840" b="1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Volumetric weight profile.</a:t>
            </a:r>
            <a:endParaRPr lang="en-US" sz="38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7688275" y="4125773"/>
            <a:ext cx="2414016" cy="58522"/>
          </a:xfrm>
          <a:prstGeom prst="rect">
            <a:avLst/>
          </a:prstGeom>
          <a:solidFill>
            <a:srgbClr val="FFFFFF">
              <a:alpha val="4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688275" y="4389120"/>
            <a:ext cx="2691994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sz="2200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Dimensional weight is essential to know upfront.</a:t>
            </a:r>
          </a:p>
          <a:p>
            <a:pPr defTabSz="1463040" hangingPunct="1"/>
            <a:r>
              <a:rPr lang="en-US" sz="2200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Sending duvets is likely to cost more than sending sheets. </a:t>
            </a:r>
            <a:endParaRPr lang="en-US" sz="22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10863072" y="1053389"/>
            <a:ext cx="3218688" cy="6876288"/>
          </a:xfrm>
          <a:prstGeom prst="rect">
            <a:avLst/>
          </a:prstGeom>
          <a:solidFill>
            <a:srgbClr val="F0EBF4"/>
          </a:solidFill>
          <a:ln w="12700">
            <a:solidFill>
              <a:srgbClr val="F0EBF4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1126419" y="1565453"/>
            <a:ext cx="2691994" cy="23408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sz="384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Surcharges</a:t>
            </a:r>
            <a:endParaRPr lang="en-US" sz="3840" kern="1200" dirty="0">
              <a:solidFill>
                <a:prstClr val="black"/>
              </a:solidFill>
              <a:latin typeface="Calibri" panose="020F0502020204030204"/>
            </a:endParaRPr>
          </a:p>
          <a:p>
            <a:pPr defTabSz="1463040" hangingPunct="1"/>
            <a:r>
              <a:rPr lang="en-US" sz="384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erode margins.</a:t>
            </a:r>
            <a:endParaRPr lang="en-US" sz="38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11126419" y="4125773"/>
            <a:ext cx="2414016" cy="58522"/>
          </a:xfrm>
          <a:prstGeom prst="rect">
            <a:avLst/>
          </a:prstGeom>
          <a:solidFill>
            <a:srgbClr val="3E063C">
              <a:alpha val="40000"/>
            </a:srgbClr>
          </a:solidFill>
          <a:ln w="12700">
            <a:solidFill>
              <a:srgbClr val="3E063C">
                <a:alpha val="40000"/>
              </a:srgbClr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1126419" y="4389120"/>
            <a:ext cx="2691994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sz="2200" kern="1200" dirty="0">
                <a:solidFill>
                  <a:srgbClr val="5A3A5A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Fuel and remote area surcharges are real and variable. Always model them before quoting a blended rate.</a:t>
            </a:r>
            <a:endParaRPr lang="en-US" sz="22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1">
            <a:extLst>
              <a:ext uri="{FF2B5EF4-FFF2-40B4-BE49-F238E27FC236}">
                <a16:creationId xmlns:a16="http://schemas.microsoft.com/office/drawing/2014/main" id="{35790D39-A5B1-0D48-6A8A-906D60038713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06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31B5BF1-F35D-3B3F-528B-4BA03178F877}"/>
              </a:ext>
            </a:extLst>
          </p:cNvPr>
          <p:cNvGrpSpPr/>
          <p:nvPr/>
        </p:nvGrpSpPr>
        <p:grpSpPr>
          <a:xfrm>
            <a:off x="8935384" y="-731520"/>
            <a:ext cx="6583680" cy="6583680"/>
            <a:chOff x="9070848" y="-731520"/>
            <a:chExt cx="6583680" cy="6583680"/>
          </a:xfrm>
        </p:grpSpPr>
        <p:sp>
          <p:nvSpPr>
            <p:cNvPr id="2" name="Shape 0"/>
            <p:cNvSpPr/>
            <p:nvPr/>
          </p:nvSpPr>
          <p:spPr>
            <a:xfrm>
              <a:off x="9070848" y="-731520"/>
              <a:ext cx="6583680" cy="6583680"/>
            </a:xfrm>
            <a:prstGeom prst="ellipse">
              <a:avLst/>
            </a:prstGeom>
            <a:solidFill>
              <a:srgbClr val="F0695D">
                <a:alpha val="15000"/>
              </a:srgbClr>
            </a:solidFill>
            <a:ln w="12700">
              <a:solidFill>
                <a:srgbClr val="F0695D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" name="Shape 1"/>
            <p:cNvSpPr/>
            <p:nvPr/>
          </p:nvSpPr>
          <p:spPr>
            <a:xfrm>
              <a:off x="10241280" y="365760"/>
              <a:ext cx="4389120" cy="4389120"/>
            </a:xfrm>
            <a:prstGeom prst="ellipse">
              <a:avLst/>
            </a:prstGeom>
            <a:solidFill>
              <a:srgbClr val="F0695D">
                <a:alpha val="30000"/>
              </a:srgbClr>
            </a:solidFill>
            <a:ln w="12700">
              <a:solidFill>
                <a:srgbClr val="F0695D"/>
              </a:solidFill>
              <a:prstDash val="solid"/>
            </a:ln>
          </p:spPr>
          <p:txBody>
            <a:bodyPr anchor="ctr"/>
            <a:lstStyle/>
            <a:p>
              <a:pPr marL="0" marR="0" lvl="0" indent="0" algn="ctr" defTabSz="14630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0" b="1" i="0" u="none" strike="noStrike" kern="1200" cap="none" spc="0" normalizeH="0" baseline="0" noProof="0" dirty="0">
                  <a:ln>
                    <a:noFill/>
                  </a:ln>
                  <a:solidFill>
                    <a:srgbClr val="E85040"/>
                  </a:solidFill>
                  <a:effectLst/>
                  <a:uLnTx/>
                  <a:uFillTx/>
                  <a:latin typeface="Avenir Book" pitchFamily="34" charset="0"/>
                  <a:ea typeface="Avenir Book" pitchFamily="34" charset="-122"/>
                  <a:cs typeface="Avenir Book" pitchFamily="34" charset="-120"/>
                  <a:sym typeface="Helvetica"/>
                </a:rPr>
                <a:t>?</a:t>
              </a:r>
              <a:endParaRPr kumimoji="0" lang="en-US" sz="2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4" name="Text 2"/>
          <p:cNvSpPr/>
          <p:nvPr/>
        </p:nvSpPr>
        <p:spPr>
          <a:xfrm>
            <a:off x="877824" y="877824"/>
            <a:ext cx="80467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1760" b="1" spc="96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Open Question</a:t>
            </a:r>
            <a:endParaRPr lang="en-US" sz="17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877824" y="1609344"/>
            <a:ext cx="10241280" cy="4681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60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Which of these</a:t>
            </a:r>
            <a:endParaRPr lang="en-US" sz="6000" kern="1200" dirty="0">
              <a:solidFill>
                <a:prstClr val="black"/>
              </a:solidFill>
              <a:latin typeface="Calibri" panose="020F0502020204030204"/>
            </a:endParaRPr>
          </a:p>
          <a:p>
            <a:pPr defTabSz="1463040" hangingPunct="1"/>
            <a:r>
              <a:rPr lang="en-US" sz="60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revenue streams</a:t>
            </a:r>
            <a:endParaRPr lang="en-US" sz="6000" kern="1200" dirty="0">
              <a:solidFill>
                <a:prstClr val="black"/>
              </a:solidFill>
              <a:latin typeface="Calibri" panose="020F0502020204030204"/>
            </a:endParaRPr>
          </a:p>
          <a:p>
            <a:pPr defTabSz="1463040" hangingPunct="1"/>
            <a:r>
              <a:rPr lang="en-US" sz="60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is closest to what</a:t>
            </a:r>
            <a:endParaRPr lang="en-US" sz="6000" kern="1200" dirty="0">
              <a:solidFill>
                <a:prstClr val="black"/>
              </a:solidFill>
              <a:latin typeface="Calibri" panose="020F0502020204030204"/>
            </a:endParaRPr>
          </a:p>
          <a:p>
            <a:pPr defTabSz="1463040" hangingPunct="1"/>
            <a:r>
              <a:rPr lang="en-US" sz="60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you already do?</a:t>
            </a:r>
            <a:endParaRPr lang="en-US" sz="6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877824" y="6510528"/>
            <a:ext cx="11996928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240" i="1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And what is the one step between where you are now and where you want to be?</a:t>
            </a:r>
            <a:endParaRPr lang="en-US" sz="22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3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21869"/>
            <a:ext cx="1316736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200" spc="640" dirty="0">
                <a:solidFill>
                  <a:srgbClr val="F0695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REVENUE STREAMS-LOWEST TO HIGHEST BARRIER TO ENTRY</a:t>
            </a:r>
            <a:endParaRPr lang="en-US" sz="2200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20" y="760781"/>
            <a:ext cx="1316736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400" i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Start where you are. Build outward</a:t>
            </a:r>
            <a:r>
              <a:rPr lang="en-US" sz="2080" i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.</a:t>
            </a:r>
            <a:endParaRPr lang="en-US" sz="208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12064" y="1345997"/>
            <a:ext cx="13606272" cy="950976"/>
          </a:xfrm>
          <a:prstGeom prst="rect">
            <a:avLst/>
          </a:prstGeom>
          <a:solidFill>
            <a:srgbClr val="EDE6ED"/>
          </a:solidFill>
          <a:ln w="12700">
            <a:solidFill>
              <a:srgbClr val="EDE6E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828032" y="1345997"/>
            <a:ext cx="2852928" cy="950976"/>
          </a:xfrm>
          <a:prstGeom prst="rect">
            <a:avLst/>
          </a:prstGeom>
          <a:solidFill>
            <a:srgbClr val="3E063C"/>
          </a:solidFill>
          <a:ln w="12700">
            <a:solidFill>
              <a:srgbClr val="3E063C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585216" y="1345997"/>
            <a:ext cx="409651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1760" b="1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1</a:t>
            </a:r>
            <a:endParaRPr lang="en-US" sz="17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1038759" y="1345997"/>
            <a:ext cx="3672230" cy="523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Linehaul Consolidation</a:t>
            </a:r>
            <a:endParaRPr lang="en-US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1038759" y="1763014"/>
            <a:ext cx="3672230" cy="427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463040" hangingPunct="1"/>
            <a:r>
              <a:rPr lang="en-US" sz="1600" kern="1200" dirty="0">
                <a:solidFill>
                  <a:srgbClr val="7A4A7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Your usual service.</a:t>
            </a:r>
          </a:p>
          <a:p>
            <a:pPr defTabSz="1463040" hangingPunct="1"/>
            <a:r>
              <a:rPr lang="en-US" sz="1600" kern="1200" dirty="0">
                <a:solidFill>
                  <a:srgbClr val="7A4A7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No new infrastructure needed.</a:t>
            </a:r>
            <a:endParaRPr lang="en-US" sz="16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12064" y="2443277"/>
            <a:ext cx="13606272" cy="950976"/>
          </a:xfrm>
          <a:prstGeom prst="rect">
            <a:avLst/>
          </a:prstGeom>
          <a:solidFill>
            <a:srgbClr val="EDE6ED"/>
          </a:solidFill>
          <a:ln w="12700">
            <a:solidFill>
              <a:srgbClr val="EDE6E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828032" y="2443277"/>
            <a:ext cx="4279392" cy="950976"/>
          </a:xfrm>
          <a:prstGeom prst="rect">
            <a:avLst/>
          </a:prstGeom>
          <a:solidFill>
            <a:srgbClr val="621A43"/>
          </a:solidFill>
          <a:ln w="12700">
            <a:solidFill>
              <a:srgbClr val="621A43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85216" y="2443277"/>
            <a:ext cx="409651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1760" b="1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2</a:t>
            </a:r>
            <a:endParaRPr lang="en-US" sz="17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038759" y="2443277"/>
            <a:ext cx="3672230" cy="523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160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Customs Clearance</a:t>
            </a:r>
            <a:endParaRPr lang="en-US" sz="16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038759" y="2860294"/>
            <a:ext cx="3672230" cy="427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463040" hangingPunct="1"/>
            <a:r>
              <a:rPr lang="en-US" sz="1600" kern="1200" dirty="0">
                <a:solidFill>
                  <a:srgbClr val="7A4A7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Most mid-market sellers cannot do this themselves.</a:t>
            </a:r>
            <a:endParaRPr lang="en-US" sz="16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12064" y="3540557"/>
            <a:ext cx="13606272" cy="950976"/>
          </a:xfrm>
          <a:prstGeom prst="rect">
            <a:avLst/>
          </a:prstGeom>
          <a:solidFill>
            <a:srgbClr val="EDE6ED"/>
          </a:solidFill>
          <a:ln w="12700">
            <a:solidFill>
              <a:srgbClr val="EDE6E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828032" y="3540557"/>
            <a:ext cx="5515661" cy="950976"/>
          </a:xfrm>
          <a:prstGeom prst="rect">
            <a:avLst/>
          </a:prstGeom>
          <a:solidFill>
            <a:srgbClr val="852E49"/>
          </a:solidFill>
          <a:ln w="12700">
            <a:solidFill>
              <a:srgbClr val="852E49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85216" y="3540557"/>
            <a:ext cx="409651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1760" b="1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3</a:t>
            </a:r>
            <a:endParaRPr lang="en-US" sz="17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038759" y="3540557"/>
            <a:ext cx="3672230" cy="523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Last-Mile Injection Agreements</a:t>
            </a:r>
            <a:endParaRPr lang="en-US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038759" y="3957574"/>
            <a:ext cx="3672230" cy="427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463040" hangingPunct="1"/>
            <a:r>
              <a:rPr lang="en-US" sz="1600" kern="1200" dirty="0">
                <a:solidFill>
                  <a:srgbClr val="7A4A7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Revenue share model. </a:t>
            </a:r>
          </a:p>
          <a:p>
            <a:pPr defTabSz="1463040" hangingPunct="1"/>
            <a:r>
              <a:rPr lang="en-US" sz="1600" kern="1200" dirty="0">
                <a:solidFill>
                  <a:srgbClr val="7A4A7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Leverage existing carrier relationships.</a:t>
            </a:r>
            <a:endParaRPr lang="en-US" sz="16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512064" y="4637837"/>
            <a:ext cx="13606272" cy="950976"/>
          </a:xfrm>
          <a:prstGeom prst="rect">
            <a:avLst/>
          </a:prstGeom>
          <a:solidFill>
            <a:srgbClr val="EDE6ED"/>
          </a:solidFill>
          <a:ln w="12700">
            <a:solidFill>
              <a:srgbClr val="EDE6E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828032" y="4637837"/>
            <a:ext cx="6656832" cy="950976"/>
          </a:xfrm>
          <a:prstGeom prst="rect">
            <a:avLst/>
          </a:prstGeom>
          <a:solidFill>
            <a:srgbClr val="A94150"/>
          </a:solidFill>
          <a:ln w="12700">
            <a:solidFill>
              <a:srgbClr val="A94150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85216" y="4637837"/>
            <a:ext cx="409651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1760" b="1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4</a:t>
            </a:r>
            <a:endParaRPr lang="en-US" sz="17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038759" y="4637837"/>
            <a:ext cx="3672230" cy="523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Returns Management</a:t>
            </a:r>
            <a:endParaRPr lang="en-US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038759" y="5054854"/>
            <a:ext cx="3672230" cy="427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463040" hangingPunct="1"/>
            <a:r>
              <a:rPr lang="en-US" sz="1600" kern="1200" dirty="0">
                <a:solidFill>
                  <a:srgbClr val="7A4A7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Aggregation + consolidation to lower cost point.</a:t>
            </a:r>
            <a:endParaRPr lang="en-US" sz="16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512064" y="5735117"/>
            <a:ext cx="13606272" cy="950976"/>
          </a:xfrm>
          <a:prstGeom prst="rect">
            <a:avLst/>
          </a:prstGeom>
          <a:solidFill>
            <a:srgbClr val="EDE6ED"/>
          </a:solidFill>
          <a:ln w="12700">
            <a:solidFill>
              <a:srgbClr val="EDE6E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828032" y="5735117"/>
            <a:ext cx="8368589" cy="950976"/>
          </a:xfrm>
          <a:prstGeom prst="rect">
            <a:avLst/>
          </a:prstGeom>
          <a:solidFill>
            <a:srgbClr val="CC5556"/>
          </a:solidFill>
          <a:ln w="12700">
            <a:solidFill>
              <a:srgbClr val="CC5556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585216" y="5735117"/>
            <a:ext cx="409651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1760" b="1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5</a:t>
            </a:r>
            <a:endParaRPr lang="en-US" sz="17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038759" y="5735117"/>
            <a:ext cx="3672230" cy="523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Fulfilment &amp; 3PL Services</a:t>
            </a:r>
            <a:endParaRPr lang="en-US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1038759" y="6152134"/>
            <a:ext cx="3672230" cy="427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463040" hangingPunct="1"/>
            <a:r>
              <a:rPr lang="en-US" sz="1600" kern="1200" dirty="0">
                <a:solidFill>
                  <a:srgbClr val="7A4A7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Highest potential margin. </a:t>
            </a:r>
          </a:p>
          <a:p>
            <a:pPr defTabSz="1463040" hangingPunct="1"/>
            <a:r>
              <a:rPr lang="en-US" sz="1600" kern="1200" dirty="0">
                <a:solidFill>
                  <a:srgbClr val="7A4A7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Requires WMS investment.</a:t>
            </a:r>
            <a:endParaRPr lang="en-US" sz="16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512064" y="6832397"/>
            <a:ext cx="13606272" cy="950976"/>
          </a:xfrm>
          <a:prstGeom prst="rect">
            <a:avLst/>
          </a:prstGeom>
          <a:solidFill>
            <a:srgbClr val="EDE6ED"/>
          </a:solidFill>
          <a:ln w="12700">
            <a:solidFill>
              <a:srgbClr val="EDE6E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4828032" y="6832397"/>
            <a:ext cx="7227418" cy="950976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585216" y="6832397"/>
            <a:ext cx="409651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1760" b="1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6</a:t>
            </a:r>
            <a:endParaRPr lang="en-US" sz="17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1038759" y="6832397"/>
            <a:ext cx="3672230" cy="523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Value-Added Services</a:t>
            </a:r>
            <a:endParaRPr lang="en-US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1038759" y="7249414"/>
            <a:ext cx="3672230" cy="427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463040" hangingPunct="1"/>
            <a:r>
              <a:rPr lang="en-US" sz="1600" kern="1200" dirty="0">
                <a:solidFill>
                  <a:srgbClr val="7A4A7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Sorting, relabelling, repackaging. </a:t>
            </a:r>
          </a:p>
          <a:p>
            <a:pPr defTabSz="1463040" hangingPunct="1"/>
            <a:r>
              <a:rPr lang="en-US" sz="1600" kern="1200" dirty="0">
                <a:solidFill>
                  <a:srgbClr val="7A4A7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Bolt-on to 3PL. High margin.</a:t>
            </a:r>
            <a:endParaRPr lang="en-US" sz="16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Shape 1">
            <a:extLst>
              <a:ext uri="{FF2B5EF4-FFF2-40B4-BE49-F238E27FC236}">
                <a16:creationId xmlns:a16="http://schemas.microsoft.com/office/drawing/2014/main" id="{9EBC019C-D78A-A60B-B7AC-74F078680F74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144768" cy="8229600"/>
          </a:xfrm>
          <a:prstGeom prst="rect">
            <a:avLst/>
          </a:prstGeom>
          <a:solidFill>
            <a:srgbClr val="3E063C"/>
          </a:solidFill>
          <a:ln w="12700">
            <a:solidFill>
              <a:srgbClr val="3E063C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512064" y="877824"/>
            <a:ext cx="5120640" cy="5120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48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The operators</a:t>
            </a:r>
            <a:endParaRPr lang="en-US" sz="4800" kern="1200" dirty="0">
              <a:solidFill>
                <a:prstClr val="black"/>
              </a:solidFill>
              <a:latin typeface="Calibri" panose="020F0502020204030204"/>
            </a:endParaRPr>
          </a:p>
          <a:p>
            <a:pPr defTabSz="1463040" hangingPunct="1"/>
            <a:r>
              <a:rPr lang="en-US" sz="48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who win don't</a:t>
            </a:r>
            <a:endParaRPr lang="en-US" sz="4800" kern="1200" dirty="0">
              <a:solidFill>
                <a:prstClr val="black"/>
              </a:solidFill>
              <a:latin typeface="Calibri" panose="020F0502020204030204"/>
            </a:endParaRPr>
          </a:p>
          <a:p>
            <a:pPr defTabSz="1463040" hangingPunct="1"/>
            <a:r>
              <a:rPr lang="en-US" sz="48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try to do</a:t>
            </a:r>
            <a:endParaRPr lang="en-US" sz="4800" kern="1200" dirty="0">
              <a:solidFill>
                <a:prstClr val="black"/>
              </a:solidFill>
              <a:latin typeface="Calibri" panose="020F0502020204030204"/>
            </a:endParaRPr>
          </a:p>
          <a:p>
            <a:pPr defTabSz="1463040" hangingPunct="1"/>
            <a:r>
              <a:rPr lang="en-US" sz="48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everything</a:t>
            </a:r>
            <a:endParaRPr lang="en-US" sz="4800" kern="1200" dirty="0">
              <a:solidFill>
                <a:prstClr val="black"/>
              </a:solidFill>
              <a:latin typeface="Calibri" panose="020F0502020204030204"/>
            </a:endParaRPr>
          </a:p>
          <a:p>
            <a:pPr defTabSz="1463040" hangingPunct="1"/>
            <a:r>
              <a:rPr lang="en-US" sz="48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at once.</a:t>
            </a:r>
            <a:endParaRPr lang="en-US" sz="48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12064" y="6291072"/>
            <a:ext cx="2926080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512064" y="6510528"/>
            <a:ext cx="5120640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80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They focus.</a:t>
            </a:r>
            <a:endParaRPr lang="en-US" sz="2080" kern="1200" dirty="0">
              <a:solidFill>
                <a:prstClr val="black"/>
              </a:solidFill>
              <a:latin typeface="Calibri" panose="020F0502020204030204"/>
            </a:endParaRPr>
          </a:p>
          <a:p>
            <a:pPr defTabSz="1463040" hangingPunct="1"/>
            <a:r>
              <a:rPr lang="en-US" sz="2080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They build volume.</a:t>
            </a:r>
            <a:endParaRPr lang="en-US" sz="2080" kern="1200" dirty="0">
              <a:solidFill>
                <a:prstClr val="black"/>
              </a:solidFill>
              <a:latin typeface="Calibri" panose="020F0502020204030204"/>
            </a:endParaRPr>
          </a:p>
          <a:p>
            <a:pPr defTabSz="1463040" hangingPunct="1"/>
            <a:r>
              <a:rPr lang="en-US" sz="2080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Then they expand.</a:t>
            </a:r>
            <a:endParaRPr lang="en-US" sz="208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6729984" y="804672"/>
            <a:ext cx="7315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1600" b="1" spc="8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KEY TAKEAWAYS</a:t>
            </a:r>
            <a:endParaRPr lang="en-US" sz="16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6729984" y="1536192"/>
            <a:ext cx="80467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4160" b="1" kern="1200" dirty="0">
                <a:solidFill>
                  <a:srgbClr val="E8D8E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01</a:t>
            </a:r>
            <a:endParaRPr lang="en-US" sz="41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7607808" y="1536192"/>
            <a:ext cx="6291072" cy="61447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Data is the new infrastructure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7607808" y="2179930"/>
            <a:ext cx="6291072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5A3A5A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If you cannot handle parcel-level electronic pre-advice, APIs, and track events, you cannot play in eCommerce logistics.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729984" y="3730752"/>
            <a:ext cx="80467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4160" b="1" kern="1200" dirty="0">
                <a:solidFill>
                  <a:srgbClr val="E8D8E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02</a:t>
            </a:r>
            <a:endParaRPr lang="en-US" sz="41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7607808" y="3730752"/>
            <a:ext cx="6291072" cy="61447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Price by parcel, think by zone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607808" y="4374490"/>
            <a:ext cx="6291072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5A3A5A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Stop translating to kg. Build your commercial models around per-parcel rates, surcharges, and dimensional weight from the start</a:t>
            </a:r>
            <a:r>
              <a:rPr lang="en-US" sz="1760" kern="1200" dirty="0">
                <a:solidFill>
                  <a:srgbClr val="5A3A5A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.</a:t>
            </a:r>
            <a:endParaRPr lang="en-US" sz="17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729984" y="5925312"/>
            <a:ext cx="80467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4160" b="1" kern="1200" dirty="0">
                <a:solidFill>
                  <a:srgbClr val="E8D8E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03</a:t>
            </a:r>
            <a:endParaRPr lang="en-US" sz="41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607808" y="5925312"/>
            <a:ext cx="6291072" cy="61447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Start with your next logical step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607808" y="6569050"/>
            <a:ext cx="6291072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5A3A5A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Every operator in this room has at least one revenue stream they can enter this year with what they already have.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063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A0D03E-AA79-4E97-B5BB-6ED1328E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CFA9D627-6C02-4EB5-16AE-D31754E1B2C6}"/>
              </a:ext>
            </a:extLst>
          </p:cNvPr>
          <p:cNvSpPr/>
          <p:nvPr/>
        </p:nvSpPr>
        <p:spPr>
          <a:xfrm>
            <a:off x="0" y="0"/>
            <a:ext cx="555955" cy="8229600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198CDF95-1093-5090-F85F-6F6C677320CB}"/>
              </a:ext>
            </a:extLst>
          </p:cNvPr>
          <p:cNvSpPr/>
          <p:nvPr/>
        </p:nvSpPr>
        <p:spPr>
          <a:xfrm>
            <a:off x="1024128" y="1901952"/>
            <a:ext cx="12435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b="1" spc="128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SECTION 6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60B5F371-9030-DA81-54C2-DF5CE5F30310}"/>
              </a:ext>
            </a:extLst>
          </p:cNvPr>
          <p:cNvSpPr/>
          <p:nvPr/>
        </p:nvSpPr>
        <p:spPr>
          <a:xfrm>
            <a:off x="1024128" y="2662733"/>
            <a:ext cx="12582144" cy="3072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704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How Your</a:t>
            </a:r>
            <a:endParaRPr lang="en-US" sz="7040" kern="1200" dirty="0">
              <a:solidFill>
                <a:prstClr val="black"/>
              </a:solidFill>
              <a:latin typeface="Calibri" panose="020F0502020204030204"/>
            </a:endParaRPr>
          </a:p>
          <a:p>
            <a:pPr defTabSz="1463040" hangingPunct="1"/>
            <a:r>
              <a:rPr lang="en-US" sz="704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Business Can Expand</a:t>
            </a:r>
            <a:endParaRPr lang="en-US" sz="70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F00A27B3-E748-5224-9F51-65A1B892FC93}"/>
              </a:ext>
            </a:extLst>
          </p:cNvPr>
          <p:cNvSpPr/>
          <p:nvPr/>
        </p:nvSpPr>
        <p:spPr>
          <a:xfrm>
            <a:off x="1024128" y="5852160"/>
            <a:ext cx="1258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i="1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Cross-Border eCommerce for Logistics Professionals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97241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5C8EB-F903-8D4E-6729-492FE3DE9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iStock-480391137.jpeg">
            <a:extLst>
              <a:ext uri="{FF2B5EF4-FFF2-40B4-BE49-F238E27FC236}">
                <a16:creationId xmlns:a16="http://schemas.microsoft.com/office/drawing/2014/main" id="{9A803CA8-2F62-9118-D8D6-9EB8B5E4320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3" b="6073"/>
          <a:stretch/>
        </p:blipFill>
        <p:spPr>
          <a:xfrm>
            <a:off x="-1390093" y="-16075"/>
            <a:ext cx="16717822" cy="8261651"/>
          </a:xfrm>
          <a:prstGeom prst="rect">
            <a:avLst/>
          </a:prstGeom>
          <a:ln w="12700">
            <a:solidFill>
              <a:srgbClr val="FFFFFF"/>
            </a:solidFill>
          </a:ln>
          <a:effectLst>
            <a:outerShdw blurRad="50800" rotWithShape="0">
              <a:srgbClr val="808080">
                <a:alpha val="40000"/>
              </a:srgbClr>
            </a:outerShdw>
          </a:effectLst>
        </p:spPr>
      </p:pic>
      <p:sp>
        <p:nvSpPr>
          <p:cNvPr id="5" name="Coaching…">
            <a:extLst>
              <a:ext uri="{FF2B5EF4-FFF2-40B4-BE49-F238E27FC236}">
                <a16:creationId xmlns:a16="http://schemas.microsoft.com/office/drawing/2014/main" id="{45E9BA0D-CE6C-CF50-FFF4-DDA62F136E92}"/>
              </a:ext>
            </a:extLst>
          </p:cNvPr>
          <p:cNvSpPr txBox="1">
            <a:spLocks/>
          </p:cNvSpPr>
          <p:nvPr/>
        </p:nvSpPr>
        <p:spPr>
          <a:xfrm>
            <a:off x="6521796" y="232922"/>
            <a:ext cx="13355579" cy="1200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>
              <a:defRPr sz="4400">
                <a:solidFill>
                  <a:srgbClr val="3F1A4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lang="en-GB" dirty="0">
                <a:solidFill>
                  <a:srgbClr val="FAFAEE"/>
                </a:solidFill>
                <a:latin typeface="Avenir Light" panose="020B0402020203020204" pitchFamily="34" charset="77"/>
              </a:rPr>
              <a:t>It takes a mindset change</a:t>
            </a:r>
          </a:p>
          <a:p>
            <a:pPr algn="ctr">
              <a:defRPr sz="4400">
                <a:solidFill>
                  <a:srgbClr val="3F1A4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endParaRPr lang="en-GB" sz="2800" dirty="0">
              <a:solidFill>
                <a:srgbClr val="3D04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44049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063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A7210C-C867-622D-2EE0-C634C548F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4737152-8041-40C5-F3C2-ED61593F8945}"/>
              </a:ext>
            </a:extLst>
          </p:cNvPr>
          <p:cNvSpPr/>
          <p:nvPr/>
        </p:nvSpPr>
        <p:spPr>
          <a:xfrm>
            <a:off x="0" y="0"/>
            <a:ext cx="555955" cy="8229600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47A0980-D6D6-C8BB-53ED-9EF5F7CAEC05}"/>
              </a:ext>
            </a:extLst>
          </p:cNvPr>
          <p:cNvSpPr/>
          <p:nvPr/>
        </p:nvSpPr>
        <p:spPr>
          <a:xfrm>
            <a:off x="1024128" y="1901952"/>
            <a:ext cx="12435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b="1" spc="128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SECTION 1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95A46998-0E3C-7FC0-C16B-5BFB8ED95B07}"/>
              </a:ext>
            </a:extLst>
          </p:cNvPr>
          <p:cNvSpPr/>
          <p:nvPr/>
        </p:nvSpPr>
        <p:spPr>
          <a:xfrm>
            <a:off x="1024128" y="2662733"/>
            <a:ext cx="12582144" cy="3072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704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The eCommerce Landscape</a:t>
            </a:r>
            <a:endParaRPr lang="en-US" sz="70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64D66B8A-D33C-2CF8-0D9D-E55FC591E0D6}"/>
              </a:ext>
            </a:extLst>
          </p:cNvPr>
          <p:cNvSpPr/>
          <p:nvPr/>
        </p:nvSpPr>
        <p:spPr>
          <a:xfrm>
            <a:off x="1024128" y="5852160"/>
            <a:ext cx="1258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i="1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Cross-Border eCommerce: From Basics to Business Growth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128626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3D22D-8CCB-5495-CEC8-251E49AEC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>
            <a:extLst>
              <a:ext uri="{FF2B5EF4-FFF2-40B4-BE49-F238E27FC236}">
                <a16:creationId xmlns:a16="http://schemas.microsoft.com/office/drawing/2014/main" id="{E0AEBC69-3934-16B8-84FD-30F22066F34D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" name="Copyright MDS Alignment LTD. 2025">
            <a:extLst>
              <a:ext uri="{FF2B5EF4-FFF2-40B4-BE49-F238E27FC236}">
                <a16:creationId xmlns:a16="http://schemas.microsoft.com/office/drawing/2014/main" id="{6B9FB023-1A4D-AF02-C85B-52FD7E058ADD}"/>
              </a:ext>
            </a:extLst>
          </p:cNvPr>
          <p:cNvSpPr txBox="1"/>
          <p:nvPr/>
        </p:nvSpPr>
        <p:spPr>
          <a:xfrm>
            <a:off x="11119686" y="7753623"/>
            <a:ext cx="3481390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480" tIns="30480" rIns="30480" bIns="30480" anchor="ctr">
            <a:spAutoFit/>
          </a:bodyPr>
          <a:lstStyle>
            <a:lvl1pPr algn="ctr" defTabSz="495300">
              <a:defRPr sz="1200" i="1">
                <a:solidFill>
                  <a:srgbClr val="3F1A40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rPr dirty="0">
                <a:solidFill>
                  <a:srgbClr val="3D043D"/>
                </a:solidFill>
              </a:rPr>
              <a:t>Copyright MDS Alignment LTD. 202</a:t>
            </a:r>
            <a:r>
              <a:rPr lang="en-GB" dirty="0">
                <a:solidFill>
                  <a:srgbClr val="3D043D"/>
                </a:solidFill>
              </a:rPr>
              <a:t>6</a:t>
            </a:r>
            <a:endParaRPr dirty="0">
              <a:solidFill>
                <a:srgbClr val="3D043D"/>
              </a:solidFill>
            </a:endParaRPr>
          </a:p>
        </p:txBody>
      </p:sp>
      <p:pic>
        <p:nvPicPr>
          <p:cNvPr id="2" name="56017a72-ce20-49ab-a1b9-eb69fe768a98.jpeg" descr="56017a72-ce20-49ab-a1b9-eb69fe768a98.jpeg">
            <a:extLst>
              <a:ext uri="{FF2B5EF4-FFF2-40B4-BE49-F238E27FC236}">
                <a16:creationId xmlns:a16="http://schemas.microsoft.com/office/drawing/2014/main" id="{5EA68949-9CD9-6945-D114-AA9A4B1E065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3579" r="3579"/>
          <a:stretch>
            <a:fillRect/>
          </a:stretch>
        </p:blipFill>
        <p:spPr>
          <a:xfrm>
            <a:off x="505115" y="669737"/>
            <a:ext cx="6540570" cy="7044976"/>
          </a:xfrm>
          <a:prstGeom prst="rect">
            <a:avLst/>
          </a:prstGeom>
          <a:ln w="12700">
            <a:miter lim="400000"/>
          </a:ln>
          <a:effectLst/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B4655C6-B716-29D2-2451-7099494C3206}"/>
              </a:ext>
            </a:extLst>
          </p:cNvPr>
          <p:cNvGrpSpPr/>
          <p:nvPr/>
        </p:nvGrpSpPr>
        <p:grpSpPr>
          <a:xfrm>
            <a:off x="7584717" y="669736"/>
            <a:ext cx="6583680" cy="7002941"/>
            <a:chOff x="585216" y="1536192"/>
            <a:chExt cx="6583680" cy="6042356"/>
          </a:xfrm>
        </p:grpSpPr>
        <p:sp>
          <p:nvSpPr>
            <p:cNvPr id="6" name="Shape 2">
              <a:extLst>
                <a:ext uri="{FF2B5EF4-FFF2-40B4-BE49-F238E27FC236}">
                  <a16:creationId xmlns:a16="http://schemas.microsoft.com/office/drawing/2014/main" id="{631E1B76-3B6B-3AEF-FDC3-9C0E279E79A0}"/>
                </a:ext>
              </a:extLst>
            </p:cNvPr>
            <p:cNvSpPr/>
            <p:nvPr/>
          </p:nvSpPr>
          <p:spPr>
            <a:xfrm>
              <a:off x="585216" y="1536192"/>
              <a:ext cx="6583680" cy="6042356"/>
            </a:xfrm>
            <a:prstGeom prst="rect">
              <a:avLst/>
            </a:prstGeom>
            <a:solidFill>
              <a:srgbClr val="F8F3F8"/>
            </a:solidFill>
            <a:ln w="6350">
              <a:solidFill>
                <a:srgbClr val="DDD0DD"/>
              </a:solidFill>
              <a:prstDash val="solid"/>
            </a:ln>
            <a:effectLst>
              <a:outerShdw blurRad="63500" dist="25400" dir="81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" name="Shape 3">
              <a:extLst>
                <a:ext uri="{FF2B5EF4-FFF2-40B4-BE49-F238E27FC236}">
                  <a16:creationId xmlns:a16="http://schemas.microsoft.com/office/drawing/2014/main" id="{6133A69E-B7B5-D46B-8A99-EDC998AC0782}"/>
                </a:ext>
              </a:extLst>
            </p:cNvPr>
            <p:cNvSpPr/>
            <p:nvPr/>
          </p:nvSpPr>
          <p:spPr>
            <a:xfrm>
              <a:off x="585216" y="1536192"/>
              <a:ext cx="6583680" cy="102413"/>
            </a:xfrm>
            <a:prstGeom prst="rect">
              <a:avLst/>
            </a:prstGeom>
            <a:solidFill>
              <a:srgbClr val="F0695D"/>
            </a:solidFill>
            <a:ln w="12700">
              <a:solidFill>
                <a:srgbClr val="F0695D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" name="Text 4">
              <a:extLst>
                <a:ext uri="{FF2B5EF4-FFF2-40B4-BE49-F238E27FC236}">
                  <a16:creationId xmlns:a16="http://schemas.microsoft.com/office/drawing/2014/main" id="{A519CFB8-C794-18A3-7EEC-9C3761E9F0B4}"/>
                </a:ext>
              </a:extLst>
            </p:cNvPr>
            <p:cNvSpPr/>
            <p:nvPr/>
          </p:nvSpPr>
          <p:spPr>
            <a:xfrm>
              <a:off x="877824" y="1726387"/>
              <a:ext cx="5998464" cy="80450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defTabSz="1463040" hangingPunct="1"/>
              <a:r>
                <a:rPr lang="en-US" sz="2800" kern="1200" dirty="0">
                  <a:solidFill>
                    <a:srgbClr val="F0695C"/>
                  </a:solidFill>
                  <a:latin typeface="Avenir Medium" panose="02000503020000020003" pitchFamily="2" charset="0"/>
                  <a:ea typeface="Avenir Book" pitchFamily="34" charset="-122"/>
                  <a:cs typeface="Avenir Book" pitchFamily="34" charset="-120"/>
                </a:rPr>
                <a:t>You need more than your head to make aligned decisions…</a:t>
              </a:r>
              <a:endParaRPr lang="en-US" sz="2800" kern="1200" dirty="0">
                <a:solidFill>
                  <a:srgbClr val="F0695C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9" name="Text 5">
              <a:extLst>
                <a:ext uri="{FF2B5EF4-FFF2-40B4-BE49-F238E27FC236}">
                  <a16:creationId xmlns:a16="http://schemas.microsoft.com/office/drawing/2014/main" id="{3B0236BC-2CD4-26E8-5B4D-22C7CD31837A}"/>
                </a:ext>
              </a:extLst>
            </p:cNvPr>
            <p:cNvSpPr/>
            <p:nvPr/>
          </p:nvSpPr>
          <p:spPr>
            <a:xfrm>
              <a:off x="1014815" y="2316679"/>
              <a:ext cx="5998464" cy="497433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defTabSz="1463040" hangingPunct="1"/>
              <a:r>
                <a:rPr lang="en-US" sz="2800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Avenir Book" pitchFamily="34" charset="-122"/>
                  <a:cs typeface="Avenir Book" pitchFamily="34" charset="-120"/>
                </a:rPr>
                <a:t>Use your mind</a:t>
              </a:r>
              <a:r>
                <a:rPr lang="en-US" sz="2800" i="1" u="sng" kern="1200" dirty="0">
                  <a:solidFill>
                    <a:srgbClr val="3D043D"/>
                  </a:solidFill>
                  <a:latin typeface="Avenir Light Oblique" panose="020B0402020203090204" pitchFamily="34" charset="77"/>
                  <a:ea typeface="Avenir Book" pitchFamily="34" charset="-122"/>
                  <a:cs typeface="Avenir Book" pitchFamily="34" charset="-120"/>
                </a:rPr>
                <a:t>set</a:t>
              </a:r>
              <a:r>
                <a:rPr lang="en-US" sz="2800" u="sng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Avenir Book" pitchFamily="34" charset="-122"/>
                  <a:cs typeface="Avenir Book" pitchFamily="34" charset="-120"/>
                </a:rPr>
                <a:t> </a:t>
              </a:r>
              <a:r>
                <a:rPr lang="en-US" sz="2800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Avenir Book" pitchFamily="34" charset="-122"/>
                  <a:cs typeface="Avenir Book" pitchFamily="34" charset="-120"/>
                </a:rPr>
                <a:t>and ask yourself:</a:t>
              </a:r>
            </a:p>
            <a:p>
              <a:pPr defTabSz="1463040" hangingPunct="1"/>
              <a:endParaRPr lang="en-US" sz="2800" kern="1200" dirty="0">
                <a:solidFill>
                  <a:srgbClr val="3D043D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endParaRPr>
            </a:p>
            <a:p>
              <a:pPr marL="342900" indent="-342900" defTabSz="1463040" hangingPunct="1">
                <a:buClr>
                  <a:srgbClr val="F0695C"/>
                </a:buClr>
                <a:buFont typeface="Arial" panose="020B0604020202020204" pitchFamily="34" charset="0"/>
                <a:buChar char="•"/>
              </a:pPr>
              <a:r>
                <a:rPr lang="en-US" sz="2800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Avenir Book" pitchFamily="34" charset="-122"/>
                  <a:cs typeface="Avenir Book" pitchFamily="34" charset="-120"/>
                </a:rPr>
                <a:t>Is it logical and do we have the know-how? </a:t>
              </a:r>
            </a:p>
            <a:p>
              <a:pPr defTabSz="1463040" hangingPunct="1">
                <a:buClr>
                  <a:srgbClr val="F0695C"/>
                </a:buClr>
              </a:pPr>
              <a:endParaRPr lang="en-US" sz="2800" kern="1200" dirty="0">
                <a:solidFill>
                  <a:srgbClr val="3D043D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endParaRPr>
            </a:p>
            <a:p>
              <a:pPr marL="342900" indent="-342900" defTabSz="1463040" hangingPunct="1">
                <a:buClr>
                  <a:srgbClr val="F0695C"/>
                </a:buClr>
                <a:buFont typeface="Arial" panose="020B0604020202020204" pitchFamily="34" charset="0"/>
                <a:buChar char="•"/>
              </a:pPr>
              <a:r>
                <a:rPr lang="en-US" sz="2800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Avenir Book" pitchFamily="34" charset="-122"/>
                  <a:cs typeface="Avenir Book" pitchFamily="34" charset="-120"/>
                </a:rPr>
                <a:t>How does it benefit others and is it aligned with our values? </a:t>
              </a:r>
            </a:p>
            <a:p>
              <a:pPr defTabSz="1463040" hangingPunct="1">
                <a:buClr>
                  <a:srgbClr val="F0695C"/>
                </a:buClr>
              </a:pPr>
              <a:endParaRPr lang="en-US" sz="2800" kern="1200" dirty="0">
                <a:solidFill>
                  <a:srgbClr val="3D043D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endParaRPr>
            </a:p>
            <a:p>
              <a:pPr marL="342900" indent="-342900" defTabSz="1463040" hangingPunct="1">
                <a:buClr>
                  <a:srgbClr val="F0695C"/>
                </a:buClr>
                <a:buFont typeface="Arial" panose="020B0604020202020204" pitchFamily="34" charset="0"/>
                <a:buChar char="•"/>
              </a:pPr>
              <a:r>
                <a:rPr lang="en-US" sz="2800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Avenir Book" pitchFamily="34" charset="-122"/>
                  <a:cs typeface="Avenir Book" pitchFamily="34" charset="-120"/>
                </a:rPr>
                <a:t>What’s my instinct saying?  </a:t>
              </a:r>
              <a:endParaRPr lang="en-US" sz="2800" kern="1200" dirty="0">
                <a:solidFill>
                  <a:srgbClr val="3D043D"/>
                </a:solidFill>
                <a:latin typeface="Avenir Book" panose="0200050302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5593958"/>
      </p:ext>
    </p:extLst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8229600"/>
          </a:xfrm>
          <a:prstGeom prst="rect">
            <a:avLst/>
          </a:prstGeom>
          <a:solidFill>
            <a:srgbClr val="3D043D"/>
          </a:solidFill>
          <a:ln w="12700">
            <a:solidFill>
              <a:srgbClr val="3E063C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585216" y="468173"/>
            <a:ext cx="13459968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4160" b="1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Think Bigger…</a:t>
            </a:r>
            <a:endParaRPr lang="en-US" sz="4160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F7B15E4-D393-F356-8A93-F7612802575A}"/>
              </a:ext>
            </a:extLst>
          </p:cNvPr>
          <p:cNvGrpSpPr/>
          <p:nvPr/>
        </p:nvGrpSpPr>
        <p:grpSpPr>
          <a:xfrm>
            <a:off x="585216" y="1536192"/>
            <a:ext cx="6583680" cy="6291072"/>
            <a:chOff x="585216" y="1536192"/>
            <a:chExt cx="6583680" cy="6291072"/>
          </a:xfrm>
        </p:grpSpPr>
        <p:sp>
          <p:nvSpPr>
            <p:cNvPr id="4" name="Shape 2"/>
            <p:cNvSpPr/>
            <p:nvPr/>
          </p:nvSpPr>
          <p:spPr>
            <a:xfrm>
              <a:off x="585216" y="1536192"/>
              <a:ext cx="6583680" cy="6291072"/>
            </a:xfrm>
            <a:prstGeom prst="rect">
              <a:avLst/>
            </a:prstGeom>
            <a:solidFill>
              <a:srgbClr val="F8F3F8"/>
            </a:solidFill>
            <a:ln w="6350">
              <a:solidFill>
                <a:srgbClr val="DDD0DD"/>
              </a:solidFill>
              <a:prstDash val="solid"/>
            </a:ln>
            <a:effectLst>
              <a:outerShdw blurRad="63500" dist="25400" dir="81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" name="Shape 3"/>
            <p:cNvSpPr/>
            <p:nvPr/>
          </p:nvSpPr>
          <p:spPr>
            <a:xfrm>
              <a:off x="585216" y="1536192"/>
              <a:ext cx="6583680" cy="102413"/>
            </a:xfrm>
            <a:prstGeom prst="rect">
              <a:avLst/>
            </a:prstGeom>
            <a:solidFill>
              <a:srgbClr val="F0695D"/>
            </a:solidFill>
            <a:ln w="12700">
              <a:solidFill>
                <a:srgbClr val="F0695D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" name="Text 4"/>
            <p:cNvSpPr/>
            <p:nvPr/>
          </p:nvSpPr>
          <p:spPr>
            <a:xfrm>
              <a:off x="877824" y="1726387"/>
              <a:ext cx="5998464" cy="80467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defTabSz="1463040" hangingPunct="1"/>
              <a:r>
                <a:rPr lang="en-US" sz="2800" kern="1200" dirty="0">
                  <a:solidFill>
                    <a:srgbClr val="F0695C"/>
                  </a:solidFill>
                  <a:latin typeface="Avenir Medium" panose="02000503020000020003" pitchFamily="2" charset="0"/>
                  <a:ea typeface="Avenir Book" pitchFamily="34" charset="-122"/>
                  <a:cs typeface="Avenir Book" pitchFamily="34" charset="-120"/>
                </a:rPr>
                <a:t>Capability already exists</a:t>
              </a:r>
              <a:endParaRPr lang="en-US" sz="2800" kern="1200" dirty="0">
                <a:solidFill>
                  <a:srgbClr val="F0695C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7" name="Text 5"/>
            <p:cNvSpPr/>
            <p:nvPr/>
          </p:nvSpPr>
          <p:spPr>
            <a:xfrm>
              <a:off x="877824" y="2604211"/>
              <a:ext cx="5998464" cy="497433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defTabSz="1463040" hangingPunct="1"/>
              <a:r>
                <a:rPr lang="en-US" sz="2400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Avenir Book" pitchFamily="34" charset="-122"/>
                  <a:cs typeface="Avenir Book" pitchFamily="34" charset="-120"/>
                </a:rPr>
                <a:t>Everyone in the room has three things that eCommerce logistics companies have spent years and millions trying to build: </a:t>
              </a:r>
            </a:p>
            <a:p>
              <a:pPr defTabSz="1463040" hangingPunct="1"/>
              <a:endParaRPr lang="en-US" sz="2400" kern="1200" dirty="0">
                <a:solidFill>
                  <a:srgbClr val="3D043D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endParaRPr>
            </a:p>
            <a:p>
              <a:pPr marL="342900" indent="-342900" defTabSz="1463040" hangingPunct="1">
                <a:buClr>
                  <a:srgbClr val="F0695C"/>
                </a:buClr>
                <a:buFont typeface="Arial" panose="020B0604020202020204" pitchFamily="34" charset="0"/>
                <a:buChar char="•"/>
              </a:pPr>
              <a:r>
                <a:rPr lang="en-US" sz="2400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Avenir Book" pitchFamily="34" charset="-122"/>
                  <a:cs typeface="Avenir Book" pitchFamily="34" charset="-120"/>
                </a:rPr>
                <a:t>Physical infrastructure</a:t>
              </a:r>
            </a:p>
            <a:p>
              <a:pPr marL="342900" indent="-342900" defTabSz="1463040" hangingPunct="1">
                <a:buClr>
                  <a:srgbClr val="F0695C"/>
                </a:buClr>
                <a:buFont typeface="Arial" panose="020B0604020202020204" pitchFamily="34" charset="0"/>
                <a:buChar char="•"/>
              </a:pPr>
              <a:r>
                <a:rPr lang="en-US" sz="2400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Avenir Book" pitchFamily="34" charset="-122"/>
                  <a:cs typeface="Avenir Book" pitchFamily="34" charset="-120"/>
                </a:rPr>
                <a:t>Carrier relationships</a:t>
              </a:r>
            </a:p>
            <a:p>
              <a:pPr marL="342900" indent="-342900" defTabSz="1463040" hangingPunct="1">
                <a:buClr>
                  <a:srgbClr val="F0695C"/>
                </a:buClr>
                <a:buFont typeface="Arial" panose="020B0604020202020204" pitchFamily="34" charset="0"/>
                <a:buChar char="•"/>
              </a:pPr>
              <a:r>
                <a:rPr lang="en-US" sz="2400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Avenir Book" pitchFamily="34" charset="-122"/>
                  <a:cs typeface="Avenir Book" pitchFamily="34" charset="-120"/>
                </a:rPr>
                <a:t>Customs knowledge</a:t>
              </a:r>
              <a:endParaRPr lang="en-US" sz="2400" kern="1200" dirty="0">
                <a:solidFill>
                  <a:srgbClr val="3D043D"/>
                </a:solidFill>
                <a:latin typeface="Avenir Book" panose="02000503020000020003" pitchFamily="2" charset="0"/>
              </a:endParaRPr>
            </a:p>
            <a:p>
              <a:pPr defTabSz="1463040" hangingPunct="1"/>
              <a:endParaRPr lang="en-US" sz="2400" kern="1200" dirty="0">
                <a:solidFill>
                  <a:srgbClr val="3D043D"/>
                </a:solidFill>
                <a:latin typeface="Avenir Book" panose="02000503020000020003" pitchFamily="2" charset="0"/>
              </a:endParaRPr>
            </a:p>
            <a:p>
              <a:pPr defTabSz="1463040" hangingPunct="1"/>
              <a:r>
                <a:rPr lang="en-US" sz="2400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Avenir Book" pitchFamily="34" charset="-122"/>
                  <a:cs typeface="Avenir Book" pitchFamily="34" charset="-120"/>
                </a:rPr>
                <a:t>It’s about thinking differently to how you have before.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1ED3251-A7B8-B4B0-EF26-067EA0046FAA}"/>
              </a:ext>
            </a:extLst>
          </p:cNvPr>
          <p:cNvGrpSpPr/>
          <p:nvPr/>
        </p:nvGrpSpPr>
        <p:grpSpPr>
          <a:xfrm>
            <a:off x="7461504" y="1536192"/>
            <a:ext cx="6583680" cy="6291072"/>
            <a:chOff x="7461504" y="1536192"/>
            <a:chExt cx="6583680" cy="6291072"/>
          </a:xfrm>
        </p:grpSpPr>
        <p:sp>
          <p:nvSpPr>
            <p:cNvPr id="8" name="Shape 6"/>
            <p:cNvSpPr/>
            <p:nvPr/>
          </p:nvSpPr>
          <p:spPr>
            <a:xfrm>
              <a:off x="7461504" y="1536192"/>
              <a:ext cx="6583680" cy="6291072"/>
            </a:xfrm>
            <a:prstGeom prst="rect">
              <a:avLst/>
            </a:prstGeom>
            <a:solidFill>
              <a:srgbClr val="F8F3F8"/>
            </a:solidFill>
            <a:ln w="6350">
              <a:solidFill>
                <a:srgbClr val="DDD0DD"/>
              </a:solidFill>
              <a:prstDash val="solid"/>
            </a:ln>
            <a:effectLst>
              <a:outerShdw blurRad="63500" dist="25400" dir="81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Shape 7"/>
            <p:cNvSpPr/>
            <p:nvPr/>
          </p:nvSpPr>
          <p:spPr>
            <a:xfrm>
              <a:off x="7461504" y="1536192"/>
              <a:ext cx="6583680" cy="102413"/>
            </a:xfrm>
            <a:prstGeom prst="rect">
              <a:avLst/>
            </a:prstGeom>
            <a:solidFill>
              <a:srgbClr val="F0695D"/>
            </a:solidFill>
            <a:ln w="12700">
              <a:solidFill>
                <a:srgbClr val="F0695D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Text 9"/>
            <p:cNvSpPr/>
            <p:nvPr/>
          </p:nvSpPr>
          <p:spPr>
            <a:xfrm>
              <a:off x="7754112" y="2531059"/>
              <a:ext cx="5998464" cy="497433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defTabSz="1463040" hangingPunct="1"/>
              <a:r>
                <a:rPr lang="en-US" sz="2400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Avenir Book" pitchFamily="34" charset="-122"/>
                  <a:cs typeface="Avenir Book" pitchFamily="34" charset="-120"/>
                </a:rPr>
                <a:t>Big integrators like DHL eCommerce, Evri, DPD, PostNL have scale but lack flexibility</a:t>
              </a:r>
            </a:p>
            <a:p>
              <a:pPr defTabSz="1463040" hangingPunct="1"/>
              <a:endParaRPr lang="en-US" sz="2400" kern="1200" dirty="0">
                <a:solidFill>
                  <a:srgbClr val="3D043D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endParaRPr>
            </a:p>
            <a:p>
              <a:pPr defTabSz="1463040" hangingPunct="1"/>
              <a:endParaRPr lang="en-US" sz="2400" kern="1200" dirty="0">
                <a:solidFill>
                  <a:srgbClr val="3D043D"/>
                </a:solidFill>
                <a:latin typeface="Avenir Book" panose="02000503020000020003" pitchFamily="2" charset="0"/>
                <a:ea typeface="Avenir Book" pitchFamily="34" charset="-122"/>
                <a:cs typeface="Avenir Book" pitchFamily="34" charset="-120"/>
              </a:endParaRPr>
            </a:p>
            <a:p>
              <a:pPr defTabSz="1463040" hangingPunct="1"/>
              <a:r>
                <a:rPr lang="en-US" sz="2400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Avenir Book" pitchFamily="34" charset="-122"/>
                  <a:cs typeface="Avenir Book" pitchFamily="34" charset="-120"/>
                </a:rPr>
                <a:t>They can be weak on bespoke solutions for mid-market sellers.</a:t>
              </a:r>
              <a:endParaRPr lang="en-US" sz="2400" kern="1200" dirty="0">
                <a:solidFill>
                  <a:srgbClr val="3D043D"/>
                </a:solidFill>
                <a:latin typeface="Avenir Book" panose="02000503020000020003" pitchFamily="2" charset="0"/>
              </a:endParaRPr>
            </a:p>
            <a:p>
              <a:pPr defTabSz="1463040" hangingPunct="1"/>
              <a:endParaRPr lang="en-US" sz="2400" kern="1200" dirty="0">
                <a:solidFill>
                  <a:srgbClr val="3D043D"/>
                </a:solidFill>
                <a:latin typeface="Avenir Book" panose="02000503020000020003" pitchFamily="2" charset="0"/>
              </a:endParaRPr>
            </a:p>
            <a:p>
              <a:pPr defTabSz="1463040" hangingPunct="1"/>
              <a:endParaRPr lang="en-US" sz="2400" kern="1200" dirty="0">
                <a:solidFill>
                  <a:srgbClr val="3D043D"/>
                </a:solidFill>
                <a:latin typeface="Avenir Book" panose="02000503020000020003" pitchFamily="2" charset="0"/>
              </a:endParaRPr>
            </a:p>
            <a:p>
              <a:pPr defTabSz="1463040" hangingPunct="1"/>
              <a:r>
                <a:rPr lang="en-US" sz="2400" kern="1200" dirty="0">
                  <a:solidFill>
                    <a:srgbClr val="3D043D"/>
                  </a:solidFill>
                  <a:latin typeface="Avenir Book" panose="02000503020000020003" pitchFamily="2" charset="0"/>
                  <a:ea typeface="Avenir Book" pitchFamily="34" charset="-122"/>
                  <a:cs typeface="Avenir Book" pitchFamily="34" charset="-120"/>
                </a:rPr>
                <a:t>That is exactly where traditional logistics operators can compete.</a:t>
              </a:r>
              <a:endParaRPr lang="en-US" sz="2400" kern="1200" dirty="0">
                <a:solidFill>
                  <a:srgbClr val="3D043D"/>
                </a:solidFill>
                <a:latin typeface="Avenir Book" panose="02000503020000020003" pitchFamily="2" charset="0"/>
              </a:endParaRPr>
            </a:p>
          </p:txBody>
        </p:sp>
        <p:sp>
          <p:nvSpPr>
            <p:cNvPr id="12" name="Text 4">
              <a:extLst>
                <a:ext uri="{FF2B5EF4-FFF2-40B4-BE49-F238E27FC236}">
                  <a16:creationId xmlns:a16="http://schemas.microsoft.com/office/drawing/2014/main" id="{8B0DC535-588D-8B22-FE94-53F9D7A3830F}"/>
                </a:ext>
              </a:extLst>
            </p:cNvPr>
            <p:cNvSpPr/>
            <p:nvPr/>
          </p:nvSpPr>
          <p:spPr>
            <a:xfrm>
              <a:off x="7754112" y="1726387"/>
              <a:ext cx="5998464" cy="80467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defTabSz="1463040" hangingPunct="1"/>
              <a:r>
                <a:rPr lang="en-US" sz="2800" kern="1200" dirty="0">
                  <a:solidFill>
                    <a:srgbClr val="F0695C"/>
                  </a:solidFill>
                  <a:latin typeface="Avenir Medium" panose="02000503020000020003" pitchFamily="2" charset="0"/>
                  <a:ea typeface="Avenir Book" pitchFamily="34" charset="-122"/>
                  <a:cs typeface="Avenir Book" pitchFamily="34" charset="-120"/>
                </a:rPr>
                <a:t>The market is not sewn up</a:t>
              </a:r>
              <a:endParaRPr lang="en-US" sz="2800" kern="1200" dirty="0">
                <a:solidFill>
                  <a:srgbClr val="F0695C"/>
                </a:solidFill>
                <a:latin typeface="Avenir Medium" panose="02000503020000020003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F9E26-1CEB-D432-FBFE-C51BB8286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Title 3">
            <a:extLst>
              <a:ext uri="{FF2B5EF4-FFF2-40B4-BE49-F238E27FC236}">
                <a16:creationId xmlns:a16="http://schemas.microsoft.com/office/drawing/2014/main" id="{1E9D222A-22EB-5229-5244-550356D1229F}"/>
              </a:ext>
            </a:extLst>
          </p:cNvPr>
          <p:cNvSpPr txBox="1"/>
          <p:nvPr/>
        </p:nvSpPr>
        <p:spPr>
          <a:xfrm>
            <a:off x="993588" y="633048"/>
            <a:ext cx="12960318" cy="10298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6574" tIns="36574" rIns="36574" bIns="36574">
            <a:normAutofit/>
          </a:bodyPr>
          <a:lstStyle>
            <a:lvl1pPr defTabSz="1185061">
              <a:lnSpc>
                <a:spcPct val="90000"/>
              </a:lnSpc>
              <a:defRPr sz="44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rPr lang="en-GB" dirty="0">
                <a:solidFill>
                  <a:srgbClr val="F0695C"/>
                </a:solidFill>
                <a:latin typeface="Avenir Book" panose="02000503020000020003" pitchFamily="2" charset="0"/>
              </a:rPr>
              <a:t>Where you may need to adapt</a:t>
            </a:r>
            <a:endParaRPr dirty="0">
              <a:solidFill>
                <a:srgbClr val="F0695C"/>
              </a:solidFill>
              <a:latin typeface="Avenir Book" panose="02000503020000020003" pitchFamily="2" charset="0"/>
            </a:endParaRPr>
          </a:p>
        </p:txBody>
      </p:sp>
      <p:sp>
        <p:nvSpPr>
          <p:cNvPr id="280" name="Title 3">
            <a:extLst>
              <a:ext uri="{FF2B5EF4-FFF2-40B4-BE49-F238E27FC236}">
                <a16:creationId xmlns:a16="http://schemas.microsoft.com/office/drawing/2014/main" id="{1998DE2C-D0B4-8480-437F-A303265AFEFE}"/>
              </a:ext>
            </a:extLst>
          </p:cNvPr>
          <p:cNvSpPr txBox="1"/>
          <p:nvPr/>
        </p:nvSpPr>
        <p:spPr>
          <a:xfrm>
            <a:off x="993588" y="1438979"/>
            <a:ext cx="12908592" cy="3794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6574" tIns="36574" rIns="36574" bIns="36574">
            <a:normAutofit fontScale="92500"/>
          </a:bodyPr>
          <a:lstStyle/>
          <a:p>
            <a:pPr defTabSz="912497">
              <a:lnSpc>
                <a:spcPct val="120000"/>
              </a:lnSpc>
              <a:buClr>
                <a:srgbClr val="E79F45"/>
              </a:buClr>
              <a:buSzPct val="100000"/>
              <a:defRPr sz="3387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dirty="0">
                <a:solidFill>
                  <a:srgbClr val="3E1A40"/>
                </a:solidFill>
                <a:latin typeface="Avenir Book" panose="02000503020000020003" pitchFamily="2" charset="0"/>
                <a:ea typeface="Avenir Medium"/>
                <a:cs typeface="Avenir Medium"/>
                <a:sym typeface="Avenir Medium"/>
              </a:rPr>
              <a:t>Traditional airfreight was built for large shipments, pallets, containers.</a:t>
            </a:r>
          </a:p>
          <a:p>
            <a:pPr defTabSz="912497">
              <a:lnSpc>
                <a:spcPct val="120000"/>
              </a:lnSpc>
              <a:buClr>
                <a:srgbClr val="E79F45"/>
              </a:buClr>
              <a:buSzPct val="100000"/>
              <a:defRPr sz="3387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lang="en-GB" sz="1300" dirty="0">
              <a:solidFill>
                <a:srgbClr val="3E1A40"/>
              </a:solidFill>
              <a:latin typeface="Avenir Book" panose="02000503020000020003" pitchFamily="2" charset="0"/>
              <a:ea typeface="Avenir Medium"/>
              <a:cs typeface="Avenir Medium"/>
              <a:sym typeface="Avenir Medium"/>
            </a:endParaRPr>
          </a:p>
          <a:p>
            <a:pPr defTabSz="912497">
              <a:lnSpc>
                <a:spcPct val="120000"/>
              </a:lnSpc>
              <a:buClr>
                <a:srgbClr val="E79F45"/>
              </a:buClr>
              <a:buSzPct val="100000"/>
              <a:defRPr sz="3387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b="1" dirty="0">
                <a:solidFill>
                  <a:srgbClr val="F0695C"/>
                </a:solidFill>
                <a:latin typeface="Avenir Book" panose="02000503020000020003" pitchFamily="2" charset="0"/>
                <a:ea typeface="Avenir Medium"/>
                <a:cs typeface="Avenir Medium"/>
                <a:sym typeface="Avenir Medium"/>
              </a:rPr>
              <a:t>eCommerce requires:</a:t>
            </a:r>
          </a:p>
          <a:p>
            <a:pPr marL="635634" indent="-635634" defTabSz="912497">
              <a:lnSpc>
                <a:spcPct val="120000"/>
              </a:lnSpc>
              <a:buClr>
                <a:srgbClr val="F0695C"/>
              </a:buClr>
              <a:buSzPct val="100000"/>
              <a:buChar char="•"/>
              <a:defRPr sz="3387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dirty="0">
                <a:solidFill>
                  <a:srgbClr val="3E1A40"/>
                </a:solidFill>
                <a:latin typeface="Avenir Book" panose="02000503020000020003" pitchFamily="2" charset="0"/>
                <a:ea typeface="Avenir Medium"/>
                <a:cs typeface="Avenir Medium"/>
                <a:sym typeface="Avenir Medium"/>
              </a:rPr>
              <a:t>Smaller, more </a:t>
            </a:r>
            <a:r>
              <a:rPr lang="en-GB" dirty="0">
                <a:solidFill>
                  <a:srgbClr val="F0695C"/>
                </a:solidFill>
                <a:latin typeface="Avenir Book" panose="02000503020000020003" pitchFamily="2" charset="0"/>
                <a:ea typeface="Avenir Medium"/>
                <a:cs typeface="Avenir Medium"/>
                <a:sym typeface="Avenir Medium"/>
              </a:rPr>
              <a:t>frequent</a:t>
            </a:r>
            <a:r>
              <a:rPr lang="en-GB" dirty="0">
                <a:solidFill>
                  <a:srgbClr val="3E1A40"/>
                </a:solidFill>
                <a:latin typeface="Avenir Book" panose="02000503020000020003" pitchFamily="2" charset="0"/>
                <a:ea typeface="Avenir Medium"/>
                <a:cs typeface="Avenir Medium"/>
                <a:sym typeface="Avenir Medium"/>
              </a:rPr>
              <a:t> shipments</a:t>
            </a:r>
          </a:p>
          <a:p>
            <a:pPr marL="635634" indent="-635634" defTabSz="912497">
              <a:lnSpc>
                <a:spcPct val="120000"/>
              </a:lnSpc>
              <a:buClr>
                <a:srgbClr val="F0695C"/>
              </a:buClr>
              <a:buSzPct val="100000"/>
              <a:buChar char="•"/>
              <a:defRPr sz="3387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dirty="0">
                <a:solidFill>
                  <a:srgbClr val="F0695C"/>
                </a:solidFill>
                <a:latin typeface="Avenir Book" panose="02000503020000020003" pitchFamily="2" charset="0"/>
                <a:ea typeface="Avenir Medium"/>
                <a:cs typeface="Avenir Medium"/>
                <a:sym typeface="Avenir Medium"/>
              </a:rPr>
              <a:t>Integration</a:t>
            </a:r>
            <a:r>
              <a:rPr lang="en-GB" dirty="0">
                <a:solidFill>
                  <a:srgbClr val="3E1A40"/>
                </a:solidFill>
                <a:latin typeface="Avenir Book" panose="02000503020000020003" pitchFamily="2" charset="0"/>
                <a:ea typeface="Avenir Medium"/>
                <a:cs typeface="Avenir Medium"/>
                <a:sym typeface="Avenir Medium"/>
              </a:rPr>
              <a:t> with online platforms and fulfilment networks</a:t>
            </a:r>
          </a:p>
          <a:p>
            <a:pPr marL="635634" indent="-635634" defTabSz="912497">
              <a:lnSpc>
                <a:spcPct val="120000"/>
              </a:lnSpc>
              <a:buClr>
                <a:srgbClr val="F0695C"/>
              </a:buClr>
              <a:buSzPct val="100000"/>
              <a:buChar char="•"/>
              <a:defRPr sz="3387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dirty="0">
                <a:solidFill>
                  <a:srgbClr val="F0695C"/>
                </a:solidFill>
                <a:latin typeface="Avenir Book" panose="02000503020000020003" pitchFamily="2" charset="0"/>
                <a:ea typeface="Avenir Medium"/>
                <a:cs typeface="Avenir Medium"/>
                <a:sym typeface="Avenir Medium"/>
              </a:rPr>
              <a:t>Visibility</a:t>
            </a:r>
            <a:r>
              <a:rPr lang="en-GB" dirty="0">
                <a:solidFill>
                  <a:srgbClr val="3E1A40"/>
                </a:solidFill>
                <a:latin typeface="Avenir Book" panose="02000503020000020003" pitchFamily="2" charset="0"/>
                <a:ea typeface="Avenir Medium"/>
                <a:cs typeface="Avenir Medium"/>
                <a:sym typeface="Avenir Medium"/>
              </a:rPr>
              <a:t>: tracking updates synced to consumer apps</a:t>
            </a:r>
          </a:p>
          <a:p>
            <a:pPr marL="635634" indent="-635634" defTabSz="912497">
              <a:lnSpc>
                <a:spcPct val="120000"/>
              </a:lnSpc>
              <a:buClr>
                <a:srgbClr val="F0695C"/>
              </a:buClr>
              <a:buSzPct val="100000"/>
              <a:buChar char="•"/>
              <a:defRPr sz="3387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dirty="0">
                <a:solidFill>
                  <a:srgbClr val="3E1A40"/>
                </a:solidFill>
                <a:latin typeface="Avenir Book" panose="02000503020000020003" pitchFamily="2" charset="0"/>
                <a:ea typeface="Avenir Medium"/>
                <a:cs typeface="Avenir Medium"/>
                <a:sym typeface="Avenir Medium"/>
              </a:rPr>
              <a:t>Flexible </a:t>
            </a:r>
            <a:r>
              <a:rPr lang="en-GB" dirty="0">
                <a:solidFill>
                  <a:srgbClr val="F0695C"/>
                </a:solidFill>
                <a:latin typeface="Avenir Book" panose="02000503020000020003" pitchFamily="2" charset="0"/>
                <a:ea typeface="Avenir Medium"/>
                <a:cs typeface="Avenir Medium"/>
                <a:sym typeface="Avenir Medium"/>
              </a:rPr>
              <a:t>solutions </a:t>
            </a:r>
            <a:r>
              <a:rPr lang="en-GB" dirty="0">
                <a:solidFill>
                  <a:srgbClr val="3E1A40"/>
                </a:solidFill>
                <a:latin typeface="Avenir Book" panose="02000503020000020003" pitchFamily="2" charset="0"/>
                <a:ea typeface="Avenir Medium"/>
                <a:cs typeface="Avenir Medium"/>
                <a:sym typeface="Avenir Medium"/>
              </a:rPr>
              <a:t>for B2C, B2B and hybrid models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6E9B516-F523-A4F6-167D-D6CB95CBFD7F}"/>
              </a:ext>
            </a:extLst>
          </p:cNvPr>
          <p:cNvSpPr/>
          <p:nvPr/>
        </p:nvSpPr>
        <p:spPr>
          <a:xfrm>
            <a:off x="993588" y="5519125"/>
            <a:ext cx="12591498" cy="2083970"/>
          </a:xfrm>
          <a:prstGeom prst="roundRect">
            <a:avLst/>
          </a:prstGeom>
          <a:solidFill>
            <a:srgbClr val="F0695C"/>
          </a:solidFill>
          <a:ln w="38100" cap="flat">
            <a:solidFill>
              <a:srgbClr val="3D043D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6800" tIns="45718" rIns="45718" bIns="45718" numCol="1" spcCol="38100" rtlCol="0" anchor="ctr">
            <a:spAutoFit/>
          </a:bodyPr>
          <a:lstStyle/>
          <a:p>
            <a:pPr algn="ctr" defTabSz="948049">
              <a:lnSpc>
                <a:spcPct val="150000"/>
              </a:lnSpc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dirty="0">
                <a:solidFill>
                  <a:srgbClr val="FFFFFF"/>
                </a:solidFill>
              </a:rPr>
              <a:t>This is where you can offer real value by demystifying customs, bundling services, and offering scalable solutions</a:t>
            </a:r>
          </a:p>
          <a:p>
            <a:pPr algn="ctr" defTabSz="948049">
              <a:lnSpc>
                <a:spcPct val="90000"/>
              </a:lnSpc>
              <a:defRPr sz="352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lang="en-GB" sz="1200" dirty="0">
              <a:solidFill>
                <a:srgbClr val="3E1A40"/>
              </a:solidFill>
            </a:endParaRPr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8B259075-56E8-E06E-D3FD-7C1FFC26064C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" name="Copyright MDS Alignment LTD. 2025">
            <a:extLst>
              <a:ext uri="{FF2B5EF4-FFF2-40B4-BE49-F238E27FC236}">
                <a16:creationId xmlns:a16="http://schemas.microsoft.com/office/drawing/2014/main" id="{DB45BF00-775B-B4ED-5FBC-CB696C61C3C1}"/>
              </a:ext>
            </a:extLst>
          </p:cNvPr>
          <p:cNvSpPr txBox="1"/>
          <p:nvPr/>
        </p:nvSpPr>
        <p:spPr>
          <a:xfrm>
            <a:off x="10652760" y="7714713"/>
            <a:ext cx="3481390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480" tIns="30480" rIns="30480" bIns="30480" anchor="ctr">
            <a:spAutoFit/>
          </a:bodyPr>
          <a:lstStyle>
            <a:lvl1pPr algn="ctr" defTabSz="495300">
              <a:defRPr sz="1200" i="1">
                <a:solidFill>
                  <a:srgbClr val="3F1A40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rPr dirty="0">
                <a:solidFill>
                  <a:srgbClr val="3D043D"/>
                </a:solidFill>
              </a:rPr>
              <a:t>Copyright MDS Alignment LTD. 202</a:t>
            </a:r>
            <a:r>
              <a:rPr lang="en-GB" dirty="0">
                <a:solidFill>
                  <a:srgbClr val="3D043D"/>
                </a:solidFill>
              </a:rPr>
              <a:t>6</a:t>
            </a:r>
            <a:endParaRPr dirty="0">
              <a:solidFill>
                <a:srgbClr val="3D04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0769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999232" cy="8229600"/>
          </a:xfrm>
          <a:prstGeom prst="rect">
            <a:avLst/>
          </a:prstGeom>
          <a:solidFill>
            <a:srgbClr val="3E063C"/>
          </a:solidFill>
          <a:ln w="12700">
            <a:solidFill>
              <a:srgbClr val="3E063C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2999232" cy="102413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76" y="658368"/>
            <a:ext cx="1097280" cy="10972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6304" y="1975104"/>
            <a:ext cx="270662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1463040" hangingPunct="1"/>
            <a:r>
              <a:rPr lang="en-US" sz="2560" b="1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Freight Forwarder</a:t>
            </a:r>
            <a:endParaRPr lang="en-US" sz="25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3"/>
          <p:cNvSpPr/>
          <p:nvPr/>
        </p:nvSpPr>
        <p:spPr>
          <a:xfrm>
            <a:off x="146304" y="4315968"/>
            <a:ext cx="2706624" cy="3218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000" b="1" spc="48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TODAY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4"/>
          <p:cNvSpPr/>
          <p:nvPr/>
        </p:nvSpPr>
        <p:spPr>
          <a:xfrm>
            <a:off x="175565" y="4652467"/>
            <a:ext cx="2662733" cy="32186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kern="1200" dirty="0">
                <a:solidFill>
                  <a:srgbClr val="C2A0C1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Moving consolidated cargo, B2B, on behalf of importers and exporters. Revenue from handling, documentation, and transport margin.</a:t>
            </a:r>
            <a:endParaRPr lang="en-US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5"/>
          <p:cNvSpPr/>
          <p:nvPr/>
        </p:nvSpPr>
        <p:spPr>
          <a:xfrm>
            <a:off x="3364992" y="409651"/>
            <a:ext cx="107533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spc="640" dirty="0">
                <a:solidFill>
                  <a:srgbClr val="F0695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B2C OPPORTUNITIES</a:t>
            </a:r>
            <a:endParaRPr lang="en-US" sz="2400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3364992" y="907085"/>
            <a:ext cx="5149901" cy="2077517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364992" y="907085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8"/>
          <p:cNvSpPr/>
          <p:nvPr/>
        </p:nvSpPr>
        <p:spPr>
          <a:xfrm>
            <a:off x="3569817" y="1053389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kern="1200" dirty="0">
                <a:solidFill>
                  <a:srgbClr val="3D043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eCommerce Consolidation</a:t>
            </a:r>
            <a:endParaRPr lang="en-US" sz="24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3569817" y="1492301"/>
            <a:ext cx="4740250" cy="13459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Scan and label consolidated bags and pallets correctly for parcel carriers. </a:t>
            </a:r>
          </a:p>
        </p:txBody>
      </p:sp>
      <p:sp>
        <p:nvSpPr>
          <p:cNvPr id="13" name="Shape 10"/>
          <p:cNvSpPr/>
          <p:nvPr/>
        </p:nvSpPr>
        <p:spPr>
          <a:xfrm>
            <a:off x="8807501" y="907085"/>
            <a:ext cx="5149901" cy="2077517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8807501" y="907085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9012326" y="1053389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Customs Filing 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9012326" y="1492301"/>
            <a:ext cx="4740250" cy="13459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Manage customs filing connected to the seller’s system via API. Creating recurring, scalable revenue</a:t>
            </a:r>
            <a:r>
              <a:rPr lang="en-US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.</a:t>
            </a:r>
            <a:endParaRPr lang="en-US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3364992" y="3174797"/>
            <a:ext cx="5149901" cy="2077517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3364992" y="3174797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3569817" y="3321101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Bonded Warehouse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3569817" y="3697698"/>
            <a:ext cx="4740250" cy="13459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Hold eCommerce inventory duty-deferred. </a:t>
            </a:r>
          </a:p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Value proposition for high value goods</a:t>
            </a:r>
            <a:endParaRPr lang="en-US" sz="2000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8807501" y="3174797"/>
            <a:ext cx="5149901" cy="2077517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8807501" y="3174797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9012326" y="3321101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Returns Consolidation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9012326" y="3760013"/>
            <a:ext cx="4740250" cy="13459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Consolidate consumer returns and ship back in bulk. </a:t>
            </a:r>
          </a:p>
          <a:p>
            <a:pPr defTabSz="1463040" hangingPunct="1"/>
            <a:r>
              <a:rPr lang="en-US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A real competitive advantage when you get this right.</a:t>
            </a:r>
            <a:endParaRPr lang="en-US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33B9DB5-AEE7-554A-9223-F05CC3E92BFE}"/>
              </a:ext>
            </a:extLst>
          </p:cNvPr>
          <p:cNvGrpSpPr/>
          <p:nvPr/>
        </p:nvGrpSpPr>
        <p:grpSpPr>
          <a:xfrm>
            <a:off x="3364992" y="5559552"/>
            <a:ext cx="10753344" cy="2406701"/>
            <a:chOff x="3364992" y="5559552"/>
            <a:chExt cx="10753344" cy="2406701"/>
          </a:xfrm>
        </p:grpSpPr>
        <p:sp>
          <p:nvSpPr>
            <p:cNvPr id="25" name="Shape 22"/>
            <p:cNvSpPr/>
            <p:nvPr/>
          </p:nvSpPr>
          <p:spPr>
            <a:xfrm>
              <a:off x="3364992" y="5559552"/>
              <a:ext cx="10753344" cy="2406701"/>
            </a:xfrm>
            <a:prstGeom prst="rect">
              <a:avLst/>
            </a:prstGeom>
            <a:solidFill>
              <a:srgbClr val="FEF0EE"/>
            </a:solidFill>
            <a:ln w="15240">
              <a:solidFill>
                <a:srgbClr val="F0695D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Text 23"/>
            <p:cNvSpPr/>
            <p:nvPr/>
          </p:nvSpPr>
          <p:spPr>
            <a:xfrm>
              <a:off x="3628339" y="5632704"/>
              <a:ext cx="10314432" cy="2260397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defTabSz="1463040" hangingPunct="1"/>
              <a:r>
                <a:rPr lang="en-US" sz="2400" b="1" spc="320" dirty="0">
                  <a:solidFill>
                    <a:srgbClr val="F0695D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PRACTICAL CHALLENGE</a:t>
              </a:r>
            </a:p>
            <a:p>
              <a:pPr defTabSz="1463040" hangingPunct="1"/>
              <a:r>
                <a:rPr lang="en-US" sz="2200" kern="1200" dirty="0">
                  <a:solidFill>
                    <a:srgbClr val="2E1A2E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Customs authorities require electronic pre-advice at line-item level. </a:t>
              </a:r>
            </a:p>
            <a:p>
              <a:pPr defTabSz="1463040" hangingPunct="1"/>
              <a:r>
                <a:rPr lang="en-US" sz="2200" kern="1200" dirty="0">
                  <a:solidFill>
                    <a:srgbClr val="2E1A2E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Existing back-office systems may not handle this currently; build or invest.</a:t>
              </a:r>
              <a:endParaRPr lang="en-US" sz="220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999232" cy="8229600"/>
          </a:xfrm>
          <a:prstGeom prst="rect">
            <a:avLst/>
          </a:prstGeom>
          <a:solidFill>
            <a:srgbClr val="3E063C"/>
          </a:solidFill>
          <a:ln w="12700">
            <a:solidFill>
              <a:srgbClr val="3E063C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2999232" cy="102413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76" y="658368"/>
            <a:ext cx="1097280" cy="10972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6304" y="1975104"/>
            <a:ext cx="270662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1463040" hangingPunct="1"/>
            <a:r>
              <a:rPr lang="en-US" sz="2560" b="1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GSSA</a:t>
            </a:r>
            <a:endParaRPr lang="en-US" sz="25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3"/>
          <p:cNvSpPr/>
          <p:nvPr/>
        </p:nvSpPr>
        <p:spPr>
          <a:xfrm>
            <a:off x="146304" y="4315968"/>
            <a:ext cx="2706624" cy="3218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000" b="1" spc="48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TODAY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4"/>
          <p:cNvSpPr/>
          <p:nvPr/>
        </p:nvSpPr>
        <p:spPr>
          <a:xfrm>
            <a:off x="175565" y="4652467"/>
            <a:ext cx="2662733" cy="32186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kern="1200" dirty="0">
                <a:solidFill>
                  <a:srgbClr val="C2A0C1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Selling airline cargo capacity on behalf of carriers. Revenue from uplift commission. Deeply connected to airline rate structures and routing.</a:t>
            </a:r>
            <a:endParaRPr lang="en-US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6"/>
          <p:cNvSpPr/>
          <p:nvPr/>
        </p:nvSpPr>
        <p:spPr>
          <a:xfrm>
            <a:off x="3364992" y="907085"/>
            <a:ext cx="5149901" cy="2077517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364992" y="907085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8"/>
          <p:cNvSpPr/>
          <p:nvPr/>
        </p:nvSpPr>
        <p:spPr>
          <a:xfrm>
            <a:off x="3569817" y="1053389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kern="1200" dirty="0">
                <a:solidFill>
                  <a:srgbClr val="3E063C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Dedicated eCommerce Products</a:t>
            </a:r>
            <a:endParaRPr lang="en-US" sz="2400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3569817" y="1492301"/>
            <a:ext cx="4740250" cy="13459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Co-design a product with airline on the principals: Defined transit time, electronic data requirements, parcel-friendly handling, competitive pricing</a:t>
            </a:r>
            <a:r>
              <a:rPr lang="en-US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.</a:t>
            </a:r>
            <a:endParaRPr lang="en-US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8807501" y="907085"/>
            <a:ext cx="5149901" cy="2077517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8807501" y="907085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9012326" y="1053389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b="1" kern="1200" dirty="0">
                <a:solidFill>
                  <a:srgbClr val="3E063C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Peak Capacity Brokering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9012326" y="1492301"/>
            <a:ext cx="4740250" cy="13459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Broker additional belly capacity during Singles Day, Black Friday, and Christmas peaks. </a:t>
            </a:r>
            <a:endParaRPr lang="en-US" sz="2000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3364992" y="3174797"/>
            <a:ext cx="5149901" cy="2077517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3364992" y="3174797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3569817" y="3321101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kern="1200" dirty="0">
                <a:solidFill>
                  <a:srgbClr val="3E063C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Full eCommerce Commercial</a:t>
            </a:r>
            <a:endParaRPr lang="en-US" sz="2400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3569817" y="3760013"/>
            <a:ext cx="4740250" cy="13459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Manage the airline's entire eCommerce commercial strategy: Product design, and customer relationships. Renegotiate commission structures.</a:t>
            </a:r>
            <a:endParaRPr lang="en-US" sz="2000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8807501" y="3174797"/>
            <a:ext cx="5149901" cy="2077517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8807501" y="3174797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9012326" y="3321101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kern="1200" dirty="0">
                <a:solidFill>
                  <a:srgbClr val="3D043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Data Compliance as a Service</a:t>
            </a:r>
            <a:endParaRPr lang="en-US" sz="24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9012326" y="3760013"/>
            <a:ext cx="4740250" cy="13459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Receive pre-advice from shippers, validate, enrich, and submit data to the airline in the correct format. </a:t>
            </a:r>
            <a:endParaRPr lang="en-US" sz="2000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4ABDF8C-8D48-9941-87A8-5F2671D66D2C}"/>
              </a:ext>
            </a:extLst>
          </p:cNvPr>
          <p:cNvGrpSpPr/>
          <p:nvPr/>
        </p:nvGrpSpPr>
        <p:grpSpPr>
          <a:xfrm>
            <a:off x="3364992" y="5559552"/>
            <a:ext cx="10753344" cy="2406701"/>
            <a:chOff x="3364992" y="5559552"/>
            <a:chExt cx="10753344" cy="2406701"/>
          </a:xfrm>
        </p:grpSpPr>
        <p:sp>
          <p:nvSpPr>
            <p:cNvPr id="25" name="Shape 22"/>
            <p:cNvSpPr/>
            <p:nvPr/>
          </p:nvSpPr>
          <p:spPr>
            <a:xfrm>
              <a:off x="3364992" y="5559552"/>
              <a:ext cx="10753344" cy="2406701"/>
            </a:xfrm>
            <a:prstGeom prst="rect">
              <a:avLst/>
            </a:prstGeom>
            <a:solidFill>
              <a:srgbClr val="FEF0EE"/>
            </a:solidFill>
            <a:ln w="15240">
              <a:solidFill>
                <a:srgbClr val="F0695D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Text 23"/>
            <p:cNvSpPr/>
            <p:nvPr/>
          </p:nvSpPr>
          <p:spPr>
            <a:xfrm>
              <a:off x="3628339" y="5632704"/>
              <a:ext cx="10314432" cy="2260397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defTabSz="1463040" hangingPunct="1"/>
              <a:r>
                <a:rPr lang="en-US" sz="2400" b="1" spc="320" dirty="0">
                  <a:solidFill>
                    <a:srgbClr val="F0695D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PRACTICAL CHALLENGE</a:t>
              </a:r>
              <a:r>
                <a:rPr lang="en-US" sz="2000" b="1" spc="320" dirty="0">
                  <a:solidFill>
                    <a:srgbClr val="F0695D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   </a:t>
              </a:r>
            </a:p>
            <a:p>
              <a:pPr defTabSz="1463040" hangingPunct="1"/>
              <a:r>
                <a:rPr lang="en-US" sz="2200" kern="1200" dirty="0">
                  <a:solidFill>
                    <a:srgbClr val="2E1A2E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Moving into product ownership or service wrapping requires a different commercial commission model that reflects the value being created.</a:t>
              </a:r>
              <a:endParaRPr lang="en-US" sz="220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27" name="Text 5">
            <a:extLst>
              <a:ext uri="{FF2B5EF4-FFF2-40B4-BE49-F238E27FC236}">
                <a16:creationId xmlns:a16="http://schemas.microsoft.com/office/drawing/2014/main" id="{9B5E2D88-FCC8-21A5-DDBF-79F5A4DABB88}"/>
              </a:ext>
            </a:extLst>
          </p:cNvPr>
          <p:cNvSpPr/>
          <p:nvPr/>
        </p:nvSpPr>
        <p:spPr>
          <a:xfrm>
            <a:off x="3364992" y="409651"/>
            <a:ext cx="107533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spc="640" dirty="0">
                <a:solidFill>
                  <a:srgbClr val="F0695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B2C OPPORTUNITIES</a:t>
            </a:r>
            <a:endParaRPr lang="en-US" sz="2400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999232" cy="8229600"/>
          </a:xfrm>
          <a:prstGeom prst="rect">
            <a:avLst/>
          </a:prstGeom>
          <a:solidFill>
            <a:srgbClr val="3E063C"/>
          </a:solidFill>
          <a:ln w="12700">
            <a:solidFill>
              <a:srgbClr val="3E063C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2999232" cy="102413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76" y="658368"/>
            <a:ext cx="1097280" cy="10972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6304" y="1975104"/>
            <a:ext cx="270662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1463040" hangingPunct="1"/>
            <a:r>
              <a:rPr lang="en-US" sz="2560" b="1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Airport Operator</a:t>
            </a:r>
            <a:endParaRPr lang="en-US" sz="25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3"/>
          <p:cNvSpPr/>
          <p:nvPr/>
        </p:nvSpPr>
        <p:spPr>
          <a:xfrm>
            <a:off x="146304" y="4315968"/>
            <a:ext cx="2706624" cy="3218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000" b="1" spc="48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TODAY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4"/>
          <p:cNvSpPr/>
          <p:nvPr/>
        </p:nvSpPr>
        <p:spPr>
          <a:xfrm>
            <a:off x="175565" y="4652467"/>
            <a:ext cx="2662733" cy="32186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kern="1200" dirty="0">
                <a:solidFill>
                  <a:srgbClr val="C2A0C1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Managing landside and airside infrastructure, handling charges, warehousing, and cargo coordination. Revenue from fees, ground rent, and handling</a:t>
            </a:r>
          </a:p>
          <a:p>
            <a:pPr defTabSz="1463040" hangingPunct="1"/>
            <a:r>
              <a:rPr lang="en-US" kern="1200" dirty="0">
                <a:solidFill>
                  <a:srgbClr val="C2A0C1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agreements.</a:t>
            </a:r>
            <a:endParaRPr lang="en-US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6"/>
          <p:cNvSpPr/>
          <p:nvPr/>
        </p:nvSpPr>
        <p:spPr>
          <a:xfrm>
            <a:off x="3364992" y="907085"/>
            <a:ext cx="5149901" cy="2077517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364992" y="907085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8"/>
          <p:cNvSpPr/>
          <p:nvPr/>
        </p:nvSpPr>
        <p:spPr>
          <a:xfrm>
            <a:off x="3569817" y="1053389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kern="1200" dirty="0">
                <a:solidFill>
                  <a:srgbClr val="3D043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eCommerce Gateway Facility</a:t>
            </a:r>
            <a:endParaRPr lang="en-US" sz="24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3569817" y="1492301"/>
            <a:ext cx="4740250" cy="13459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Break inbound consolidated shipments by post/zip code and inject into domestic carrier networks. </a:t>
            </a:r>
          </a:p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Removes off-airport trucking cost.</a:t>
            </a:r>
            <a:endParaRPr lang="en-US" sz="2000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8807501" y="907085"/>
            <a:ext cx="5149901" cy="2077517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8807501" y="907085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9012326" y="1053389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kern="1200" dirty="0">
                <a:solidFill>
                  <a:srgbClr val="3D043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Customs Fast-Track Lane</a:t>
            </a:r>
            <a:endParaRPr lang="en-US" sz="24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9012326" y="1492301"/>
            <a:ext cx="4740250" cy="13459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Establish a dedicated eCommerce customs channel with electronic pre-filing, automated risk scoring, and sampling for compliant shipments.</a:t>
            </a:r>
            <a:endParaRPr lang="en-US" sz="2000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3364992" y="3174797"/>
            <a:ext cx="5149901" cy="2077517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3364992" y="3174797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3569817" y="3321101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kern="1200" dirty="0">
                <a:solidFill>
                  <a:srgbClr val="3D043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Bonded eCommerce Zone</a:t>
            </a:r>
            <a:endParaRPr lang="en-US" sz="24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3569817" y="3760013"/>
            <a:ext cx="4740250" cy="13459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Designate cargo space as a bonded zone. Hold retailers stock duty-deferred, pick and pack to order, and charge duty only at the point of despatch.</a:t>
            </a:r>
            <a:endParaRPr lang="en-US" sz="2000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8807501" y="3174797"/>
            <a:ext cx="5149901" cy="2077517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8807501" y="3174797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9012326" y="3321101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kern="1200" dirty="0">
                <a:solidFill>
                  <a:srgbClr val="3D043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Carrier Tenants</a:t>
            </a:r>
            <a:endParaRPr lang="en-US" sz="24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9012326" y="3760013"/>
            <a:ext cx="4740250" cy="13459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Position as eCommerce-friendly to attract parcel carriers as tenants. Volume creates revenue; Justifies further infrastructure investment.</a:t>
            </a:r>
            <a:endParaRPr lang="en-US" sz="2000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4B99050-C237-F112-C6EE-49F839F35361}"/>
              </a:ext>
            </a:extLst>
          </p:cNvPr>
          <p:cNvGrpSpPr/>
          <p:nvPr/>
        </p:nvGrpSpPr>
        <p:grpSpPr>
          <a:xfrm>
            <a:off x="3364992" y="5559552"/>
            <a:ext cx="10753344" cy="2406701"/>
            <a:chOff x="3364992" y="5559552"/>
            <a:chExt cx="10753344" cy="2406701"/>
          </a:xfrm>
        </p:grpSpPr>
        <p:sp>
          <p:nvSpPr>
            <p:cNvPr id="25" name="Shape 22"/>
            <p:cNvSpPr/>
            <p:nvPr/>
          </p:nvSpPr>
          <p:spPr>
            <a:xfrm>
              <a:off x="3364992" y="5559552"/>
              <a:ext cx="10753344" cy="2406701"/>
            </a:xfrm>
            <a:prstGeom prst="rect">
              <a:avLst/>
            </a:prstGeom>
            <a:solidFill>
              <a:srgbClr val="FEF0EE"/>
            </a:solidFill>
            <a:ln w="15240">
              <a:solidFill>
                <a:srgbClr val="F0695D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Text 23"/>
            <p:cNvSpPr/>
            <p:nvPr/>
          </p:nvSpPr>
          <p:spPr>
            <a:xfrm>
              <a:off x="3628339" y="5632704"/>
              <a:ext cx="10314432" cy="2260397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defTabSz="1463040" hangingPunct="1"/>
              <a:r>
                <a:rPr lang="en-US" sz="2400" b="1" spc="320" dirty="0">
                  <a:solidFill>
                    <a:srgbClr val="F0695D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PRACTICAL CHALLENGE</a:t>
              </a:r>
            </a:p>
            <a:p>
              <a:pPr defTabSz="1463040" hangingPunct="1"/>
              <a:r>
                <a:rPr lang="en-US" sz="2200" kern="1200" dirty="0">
                  <a:solidFill>
                    <a:srgbClr val="2E1A2E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Grounded business case with clear evidence of the opportunity before escalating. Soft advocacy without numbers goes nowhere.</a:t>
              </a:r>
              <a:endParaRPr lang="en-US" sz="220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27" name="Text 5">
            <a:extLst>
              <a:ext uri="{FF2B5EF4-FFF2-40B4-BE49-F238E27FC236}">
                <a16:creationId xmlns:a16="http://schemas.microsoft.com/office/drawing/2014/main" id="{7A2A730F-8949-EAD2-876C-5D163F4E6DD2}"/>
              </a:ext>
            </a:extLst>
          </p:cNvPr>
          <p:cNvSpPr/>
          <p:nvPr/>
        </p:nvSpPr>
        <p:spPr>
          <a:xfrm>
            <a:off x="3364992" y="409651"/>
            <a:ext cx="107533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spc="640" dirty="0">
                <a:solidFill>
                  <a:srgbClr val="F0695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B2C OPPORTUNITIES</a:t>
            </a:r>
            <a:endParaRPr lang="en-US" sz="2400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999232" cy="8229600"/>
          </a:xfrm>
          <a:prstGeom prst="rect">
            <a:avLst/>
          </a:prstGeom>
          <a:solidFill>
            <a:srgbClr val="3E063C"/>
          </a:solidFill>
          <a:ln w="12700">
            <a:solidFill>
              <a:srgbClr val="3E063C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2999232" cy="102413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76" y="658368"/>
            <a:ext cx="1097280" cy="10972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6304" y="1975104"/>
            <a:ext cx="270662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1463040" hangingPunct="1"/>
            <a:r>
              <a:rPr lang="en-US" sz="2560" b="1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Ground Handler</a:t>
            </a:r>
            <a:endParaRPr lang="en-US" sz="25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3"/>
          <p:cNvSpPr/>
          <p:nvPr/>
        </p:nvSpPr>
        <p:spPr>
          <a:xfrm>
            <a:off x="146304" y="4315968"/>
            <a:ext cx="2706624" cy="3218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000" b="1" spc="48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TODAY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4"/>
          <p:cNvSpPr/>
          <p:nvPr/>
        </p:nvSpPr>
        <p:spPr>
          <a:xfrm>
            <a:off x="175565" y="4652467"/>
            <a:ext cx="2662733" cy="32186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kern="1200" dirty="0">
                <a:solidFill>
                  <a:srgbClr val="C2A0C1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Physical handling of aircraft, cargo, and ramp operations. Revenue from per-turn and per-tonne handling fees. Focused on speed and safety of aircraft turnaround.</a:t>
            </a:r>
            <a:endParaRPr lang="en-US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6"/>
          <p:cNvSpPr/>
          <p:nvPr/>
        </p:nvSpPr>
        <p:spPr>
          <a:xfrm>
            <a:off x="3364992" y="907085"/>
            <a:ext cx="5149901" cy="2077517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364992" y="907085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8"/>
          <p:cNvSpPr/>
          <p:nvPr/>
        </p:nvSpPr>
        <p:spPr>
          <a:xfrm>
            <a:off x="3569817" y="1053389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kern="1200" dirty="0">
                <a:solidFill>
                  <a:srgbClr val="3D043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Sortation Services</a:t>
            </a:r>
            <a:endParaRPr lang="en-US" sz="24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3569817" y="1492301"/>
            <a:ext cx="4740250" cy="13459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sz="2000" kern="1200" dirty="0">
                <a:solidFill>
                  <a:srgbClr val="2E1A2E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Scan inbound eCommerce bags, sort by post/zip code or carrier routing, load into outbound carrier vehicles. Requires scan-and-sort technology investment.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8807501" y="907085"/>
            <a:ext cx="5149901" cy="2077517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8807501" y="907085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9012326" y="1053389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kern="1200" dirty="0">
                <a:solidFill>
                  <a:srgbClr val="3D043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Last-Mile Injection</a:t>
            </a:r>
            <a:endParaRPr lang="en-US" sz="24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9012326" y="1492301"/>
            <a:ext cx="4740250" cy="13459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2E1A2E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Receive parcels from airline, consolidate by delivery zone, hand to last-mile providers. Handling fee per parcel plus potential revenue share.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3364992" y="3174797"/>
            <a:ext cx="5149901" cy="2077517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3364992" y="3174797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3569817" y="3321101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kern="1200" dirty="0">
                <a:solidFill>
                  <a:srgbClr val="3D043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Returns Processing</a:t>
            </a:r>
            <a:endParaRPr lang="en-US" sz="24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3569817" y="3760013"/>
            <a:ext cx="4740250" cy="13459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2E1A2E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Receive, scan, sort, and consolidate inbound consumer returns for bulk RTO. Commercial relationship with retailer or returns platform such as ZigZag</a:t>
            </a:r>
            <a:r>
              <a:rPr lang="en-US" kern="1200" dirty="0">
                <a:solidFill>
                  <a:srgbClr val="2E1A2E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.</a:t>
            </a:r>
            <a:endParaRPr lang="en-US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8807501" y="3174797"/>
            <a:ext cx="5149901" cy="2077517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8807501" y="3174797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9012326" y="3321101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kern="1200" dirty="0">
                <a:solidFill>
                  <a:srgbClr val="3D043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Value-Added Services</a:t>
            </a:r>
            <a:endParaRPr lang="en-US" sz="24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9012326" y="3760013"/>
            <a:ext cx="4740250" cy="13459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2E1A2E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Repackaging, relabelling, and spare shed capacity. Higher margins than basic handling and commercial relationships with </a:t>
            </a:r>
            <a:r>
              <a:rPr lang="en-US" sz="2000" kern="1200" dirty="0" err="1">
                <a:solidFill>
                  <a:srgbClr val="2E1A2E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eCom</a:t>
            </a:r>
            <a:r>
              <a:rPr lang="en-US" sz="2000" kern="1200" dirty="0">
                <a:solidFill>
                  <a:srgbClr val="2E1A2E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 operators</a:t>
            </a:r>
            <a:r>
              <a:rPr lang="en-US" kern="1200" dirty="0">
                <a:solidFill>
                  <a:srgbClr val="2E1A2E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.</a:t>
            </a:r>
            <a:endParaRPr lang="en-US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893EEE9-31CA-0B7A-55A7-3684FEC95D3F}"/>
              </a:ext>
            </a:extLst>
          </p:cNvPr>
          <p:cNvGrpSpPr/>
          <p:nvPr/>
        </p:nvGrpSpPr>
        <p:grpSpPr>
          <a:xfrm>
            <a:off x="3364992" y="5559552"/>
            <a:ext cx="10753344" cy="2406701"/>
            <a:chOff x="3364992" y="5559552"/>
            <a:chExt cx="10753344" cy="2406701"/>
          </a:xfrm>
        </p:grpSpPr>
        <p:sp>
          <p:nvSpPr>
            <p:cNvPr id="25" name="Shape 22"/>
            <p:cNvSpPr/>
            <p:nvPr/>
          </p:nvSpPr>
          <p:spPr>
            <a:xfrm>
              <a:off x="3364992" y="5559552"/>
              <a:ext cx="10753344" cy="2406701"/>
            </a:xfrm>
            <a:prstGeom prst="rect">
              <a:avLst/>
            </a:prstGeom>
            <a:solidFill>
              <a:srgbClr val="FEF0EE"/>
            </a:solidFill>
            <a:ln w="15240">
              <a:solidFill>
                <a:srgbClr val="F0695D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Text 23"/>
            <p:cNvSpPr/>
            <p:nvPr/>
          </p:nvSpPr>
          <p:spPr>
            <a:xfrm>
              <a:off x="3628339" y="5632704"/>
              <a:ext cx="10314432" cy="2260397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defTabSz="1463040" hangingPunct="1"/>
              <a:r>
                <a:rPr lang="en-US" sz="2400" b="1" spc="320" dirty="0">
                  <a:solidFill>
                    <a:srgbClr val="F0695D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PRACTICAL CHALLENGE</a:t>
              </a:r>
            </a:p>
            <a:p>
              <a:pPr defTabSz="1463040" hangingPunct="1"/>
              <a:r>
                <a:rPr lang="en-US" sz="2200" kern="1200" dirty="0">
                  <a:solidFill>
                    <a:srgbClr val="2E1A2E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New services need careful volume modelling before committing to equipment or headcount. Define the minimum viable volume threshold first.</a:t>
              </a:r>
              <a:endParaRPr lang="en-US" sz="220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27" name="Text 5">
            <a:extLst>
              <a:ext uri="{FF2B5EF4-FFF2-40B4-BE49-F238E27FC236}">
                <a16:creationId xmlns:a16="http://schemas.microsoft.com/office/drawing/2014/main" id="{5F06104D-2F6C-1855-ACA3-082E8C70130D}"/>
              </a:ext>
            </a:extLst>
          </p:cNvPr>
          <p:cNvSpPr/>
          <p:nvPr/>
        </p:nvSpPr>
        <p:spPr>
          <a:xfrm>
            <a:off x="3364992" y="409651"/>
            <a:ext cx="107533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spc="640" dirty="0">
                <a:solidFill>
                  <a:srgbClr val="F0695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B2C OPPORTUNITIES</a:t>
            </a:r>
            <a:endParaRPr lang="en-US" sz="2400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999232" cy="8229600"/>
          </a:xfrm>
          <a:prstGeom prst="rect">
            <a:avLst/>
          </a:prstGeom>
          <a:solidFill>
            <a:srgbClr val="3E063C"/>
          </a:solidFill>
          <a:ln w="12700">
            <a:solidFill>
              <a:srgbClr val="3E063C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2999232" cy="102413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76" y="658368"/>
            <a:ext cx="1097280" cy="10972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6304" y="1975104"/>
            <a:ext cx="270662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1463040" hangingPunct="1"/>
            <a:r>
              <a:rPr lang="en-US" sz="2560" b="1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Airline</a:t>
            </a:r>
            <a:endParaRPr lang="en-US" sz="25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3"/>
          <p:cNvSpPr/>
          <p:nvPr/>
        </p:nvSpPr>
        <p:spPr>
          <a:xfrm>
            <a:off x="146304" y="4315968"/>
            <a:ext cx="2706624" cy="3218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000" b="1" spc="48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TODAY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4"/>
          <p:cNvSpPr/>
          <p:nvPr/>
        </p:nvSpPr>
        <p:spPr>
          <a:xfrm>
            <a:off x="175565" y="4652467"/>
            <a:ext cx="2662733" cy="32186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kern="1200" dirty="0">
                <a:solidFill>
                  <a:srgbClr val="C2A0C1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Moving cargo in belly hold or on freighter under IATA frameworks. eCommerce is likely a growing revenue share but probably not managed as a distinct commercial segment.</a:t>
            </a:r>
            <a:endParaRPr lang="en-US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6"/>
          <p:cNvSpPr/>
          <p:nvPr/>
        </p:nvSpPr>
        <p:spPr>
          <a:xfrm>
            <a:off x="3364992" y="907085"/>
            <a:ext cx="5149901" cy="1609344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364992" y="907085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8"/>
          <p:cNvSpPr/>
          <p:nvPr/>
        </p:nvSpPr>
        <p:spPr>
          <a:xfrm>
            <a:off x="3569817" y="1053389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Dedicated eCommerce Product Tiers</a:t>
            </a:r>
            <a:endParaRPr lang="en-US" sz="20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3569817" y="1492301"/>
            <a:ext cx="4740250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Defined transit time, electronic data requirements, and pricing that reflects value to eCommerce operators, not just weight.</a:t>
            </a:r>
            <a:endParaRPr lang="en-US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8807501" y="907085"/>
            <a:ext cx="5149901" cy="1609344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8807501" y="907085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9012326" y="1053389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Dimensional Weight Policy Review</a:t>
            </a:r>
            <a:endParaRPr lang="en-US" sz="20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9012326" y="1492301"/>
            <a:ext cx="4740250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Create a parcel-specific volumetric ratio. Current 1:6 policies makes eCommerce economically unviable for shippers.</a:t>
            </a:r>
            <a:endParaRPr lang="en-US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3364992" y="2706624"/>
            <a:ext cx="5149901" cy="1609344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3364992" y="2706624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3569817" y="2852928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Direct Consolidator Relationships</a:t>
            </a:r>
            <a:endParaRPr lang="en-US" sz="20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3569817" y="3291840"/>
            <a:ext cx="4740250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Build commercial relationships with the top 10-20 eCommerce consolidators in key origin markets. </a:t>
            </a:r>
            <a:endParaRPr lang="en-US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8807501" y="4519920"/>
            <a:ext cx="5149901" cy="1609344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8807501" y="4519920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9012326" y="4666224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Pre-Sold Peak Capacity</a:t>
            </a:r>
            <a:endParaRPr lang="en-US" sz="20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9012326" y="5105136"/>
            <a:ext cx="4740250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Offer peak-season freighter capacity on a pre-sold basis. Revenue for the airline; capacity certainty for eCommerce operator.</a:t>
            </a:r>
            <a:endParaRPr lang="en-US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sp>
        <p:nvSpPr>
          <p:cNvPr id="25" name="Shape 22"/>
          <p:cNvSpPr/>
          <p:nvPr/>
        </p:nvSpPr>
        <p:spPr>
          <a:xfrm>
            <a:off x="3364992" y="4506163"/>
            <a:ext cx="5149901" cy="1609344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Shape 23"/>
          <p:cNvSpPr/>
          <p:nvPr/>
        </p:nvSpPr>
        <p:spPr>
          <a:xfrm>
            <a:off x="3364992" y="4506163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Text 24"/>
          <p:cNvSpPr/>
          <p:nvPr/>
        </p:nvSpPr>
        <p:spPr>
          <a:xfrm>
            <a:off x="3569817" y="4652467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Real-Time Track and Trace</a:t>
            </a:r>
            <a:endParaRPr lang="en-US" sz="20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28" name="Text 25"/>
          <p:cNvSpPr/>
          <p:nvPr/>
        </p:nvSpPr>
        <p:spPr>
          <a:xfrm>
            <a:off x="3569817" y="5091379"/>
            <a:ext cx="4740250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Scan events at acceptance, loading, departure, arrival &amp; transfer via API. Transforming airline to offering full visibility.</a:t>
            </a:r>
            <a:endParaRPr lang="en-US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4D1F18D-42DD-7BA7-D25F-B0D498AAF4FE}"/>
              </a:ext>
            </a:extLst>
          </p:cNvPr>
          <p:cNvGrpSpPr/>
          <p:nvPr/>
        </p:nvGrpSpPr>
        <p:grpSpPr>
          <a:xfrm>
            <a:off x="3364992" y="6422746"/>
            <a:ext cx="10753344" cy="1543507"/>
            <a:chOff x="3364992" y="6422746"/>
            <a:chExt cx="10753344" cy="1543507"/>
          </a:xfrm>
        </p:grpSpPr>
        <p:sp>
          <p:nvSpPr>
            <p:cNvPr id="29" name="Shape 26"/>
            <p:cNvSpPr/>
            <p:nvPr/>
          </p:nvSpPr>
          <p:spPr>
            <a:xfrm>
              <a:off x="3364992" y="6422746"/>
              <a:ext cx="10753344" cy="1543507"/>
            </a:xfrm>
            <a:prstGeom prst="rect">
              <a:avLst/>
            </a:prstGeom>
            <a:solidFill>
              <a:srgbClr val="FEF0EE"/>
            </a:solidFill>
            <a:ln w="15240">
              <a:solidFill>
                <a:srgbClr val="F0695D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Text 27"/>
            <p:cNvSpPr/>
            <p:nvPr/>
          </p:nvSpPr>
          <p:spPr>
            <a:xfrm>
              <a:off x="3628339" y="6495898"/>
              <a:ext cx="10314432" cy="1397203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defTabSz="1463040" hangingPunct="1"/>
              <a:r>
                <a:rPr lang="en-US" sz="2400" b="1" spc="320" dirty="0">
                  <a:solidFill>
                    <a:srgbClr val="F0695D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PRACTICAL CHALLENGE</a:t>
              </a:r>
            </a:p>
            <a:p>
              <a:pPr defTabSz="1463040" hangingPunct="1"/>
              <a:r>
                <a:rPr lang="en-US" sz="2200" kern="1200" dirty="0">
                  <a:solidFill>
                    <a:srgbClr val="2E1A2E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Building a yield-per load factor improvement, and revenue diversification.</a:t>
              </a:r>
              <a:endParaRPr lang="en-US" sz="220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31" name="Text 5">
            <a:extLst>
              <a:ext uri="{FF2B5EF4-FFF2-40B4-BE49-F238E27FC236}">
                <a16:creationId xmlns:a16="http://schemas.microsoft.com/office/drawing/2014/main" id="{82D8D2DD-4757-5B02-13DE-34070DD4ACA4}"/>
              </a:ext>
            </a:extLst>
          </p:cNvPr>
          <p:cNvSpPr/>
          <p:nvPr/>
        </p:nvSpPr>
        <p:spPr>
          <a:xfrm>
            <a:off x="3364992" y="409651"/>
            <a:ext cx="107533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spc="640" dirty="0">
                <a:solidFill>
                  <a:srgbClr val="F0695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B2C OPPORTUNITIES</a:t>
            </a:r>
            <a:endParaRPr lang="en-US" sz="2400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32" name="Shape 14">
            <a:extLst>
              <a:ext uri="{FF2B5EF4-FFF2-40B4-BE49-F238E27FC236}">
                <a16:creationId xmlns:a16="http://schemas.microsoft.com/office/drawing/2014/main" id="{55FE7628-BE97-AFC1-FDE6-56ADBEF8E7D2}"/>
              </a:ext>
            </a:extLst>
          </p:cNvPr>
          <p:cNvSpPr/>
          <p:nvPr/>
        </p:nvSpPr>
        <p:spPr>
          <a:xfrm>
            <a:off x="8833305" y="2719542"/>
            <a:ext cx="5149901" cy="1609344"/>
          </a:xfrm>
          <a:prstGeom prst="rect">
            <a:avLst/>
          </a:prstGeom>
          <a:solidFill>
            <a:srgbClr val="F8F3F8"/>
          </a:solidFill>
          <a:ln w="6350">
            <a:solidFill>
              <a:srgbClr val="DDD0D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Shape 15">
            <a:extLst>
              <a:ext uri="{FF2B5EF4-FFF2-40B4-BE49-F238E27FC236}">
                <a16:creationId xmlns:a16="http://schemas.microsoft.com/office/drawing/2014/main" id="{CB3F8753-DAA1-F8D7-E9AA-45701317A89C}"/>
              </a:ext>
            </a:extLst>
          </p:cNvPr>
          <p:cNvSpPr/>
          <p:nvPr/>
        </p:nvSpPr>
        <p:spPr>
          <a:xfrm>
            <a:off x="8833305" y="2719542"/>
            <a:ext cx="5149901" cy="80467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Text 16">
            <a:extLst>
              <a:ext uri="{FF2B5EF4-FFF2-40B4-BE49-F238E27FC236}">
                <a16:creationId xmlns:a16="http://schemas.microsoft.com/office/drawing/2014/main" id="{162F6814-2F78-D43E-E512-AF8E5215195D}"/>
              </a:ext>
            </a:extLst>
          </p:cNvPr>
          <p:cNvSpPr/>
          <p:nvPr/>
        </p:nvSpPr>
        <p:spPr>
          <a:xfrm>
            <a:off x="9038130" y="2865846"/>
            <a:ext cx="4740250" cy="4096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kern="1200" dirty="0">
                <a:solidFill>
                  <a:srgbClr val="3D043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Direct Consolidator Relationships</a:t>
            </a:r>
            <a:endParaRPr lang="en-US" sz="2000" kern="1200" dirty="0">
              <a:solidFill>
                <a:srgbClr val="3D043D"/>
              </a:solidFill>
              <a:latin typeface="Avenir Medium" panose="02000503020000020003" pitchFamily="2" charset="0"/>
            </a:endParaRPr>
          </a:p>
        </p:txBody>
      </p:sp>
      <p:sp>
        <p:nvSpPr>
          <p:cNvPr id="35" name="Text 17">
            <a:extLst>
              <a:ext uri="{FF2B5EF4-FFF2-40B4-BE49-F238E27FC236}">
                <a16:creationId xmlns:a16="http://schemas.microsoft.com/office/drawing/2014/main" id="{ABF68D2C-C267-E1BF-8326-4A2C1A55B09B}"/>
              </a:ext>
            </a:extLst>
          </p:cNvPr>
          <p:cNvSpPr/>
          <p:nvPr/>
        </p:nvSpPr>
        <p:spPr>
          <a:xfrm>
            <a:off x="9038130" y="3304758"/>
            <a:ext cx="4740250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1463040" hangingPunct="1"/>
            <a:r>
              <a:rPr lang="en-US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Capture data, insight, and margin currently sitting with intermediaries.</a:t>
            </a:r>
            <a:endParaRPr lang="en-US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06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046720"/>
            <a:ext cx="14630400" cy="182880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0528" y="365760"/>
            <a:ext cx="1609344" cy="13167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1520" y="1901952"/>
            <a:ext cx="13167360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480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The Unifying Opportunity</a:t>
            </a:r>
            <a:endParaRPr lang="en-US" sz="48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2"/>
          <p:cNvSpPr/>
          <p:nvPr/>
        </p:nvSpPr>
        <p:spPr>
          <a:xfrm>
            <a:off x="731520" y="2926080"/>
            <a:ext cx="13167360" cy="5559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240" i="1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No single role needs to act alone.</a:t>
            </a:r>
            <a:endParaRPr lang="en-US" sz="22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3"/>
          <p:cNvSpPr/>
          <p:nvPr/>
        </p:nvSpPr>
        <p:spPr>
          <a:xfrm>
            <a:off x="950976" y="3657600"/>
            <a:ext cx="3833165" cy="2560320"/>
          </a:xfrm>
          <a:prstGeom prst="rect">
            <a:avLst/>
          </a:prstGeom>
          <a:solidFill>
            <a:schemeClr val="bg1"/>
          </a:solidFill>
          <a:ln w="1905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97280" y="3862426"/>
            <a:ext cx="3540557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400" kern="1200" dirty="0">
                <a:solidFill>
                  <a:srgbClr val="F0695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GSSA</a:t>
            </a:r>
            <a:endParaRPr lang="en-US" sz="2400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1316736" y="4433011"/>
            <a:ext cx="3101645" cy="0"/>
          </a:xfrm>
          <a:prstGeom prst="line">
            <a:avLst/>
          </a:prstGeom>
          <a:noFill/>
          <a:ln w="635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97280" y="4564685"/>
            <a:ext cx="3540557" cy="150693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Sells capacity</a:t>
            </a:r>
            <a:endParaRPr lang="en-US" sz="2000" kern="1200" dirty="0">
              <a:solidFill>
                <a:srgbClr val="3D043D"/>
              </a:solidFill>
              <a:latin typeface="Calibri" panose="020F0502020204030204"/>
            </a:endParaRPr>
          </a:p>
          <a:p>
            <a:pPr algn="ctr"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and structures</a:t>
            </a:r>
            <a:endParaRPr lang="en-US" sz="2000" kern="1200" dirty="0">
              <a:solidFill>
                <a:srgbClr val="3D043D"/>
              </a:solidFill>
              <a:latin typeface="Calibri" panose="020F0502020204030204"/>
            </a:endParaRPr>
          </a:p>
          <a:p>
            <a:pPr algn="ctr"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the eCommerce product</a:t>
            </a:r>
            <a:endParaRPr lang="en-US" sz="2000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4842662" y="4937760"/>
            <a:ext cx="292608" cy="0"/>
          </a:xfrm>
          <a:prstGeom prst="line">
            <a:avLst/>
          </a:prstGeom>
          <a:noFill/>
          <a:ln w="254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5193792" y="3657600"/>
            <a:ext cx="3833165" cy="2560320"/>
          </a:xfrm>
          <a:prstGeom prst="rect">
            <a:avLst/>
          </a:prstGeom>
          <a:solidFill>
            <a:schemeClr val="bg1"/>
          </a:solidFill>
          <a:ln w="1905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340096" y="3862426"/>
            <a:ext cx="3540557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400" kern="1200" dirty="0">
                <a:solidFill>
                  <a:srgbClr val="F0695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Ground Handler</a:t>
            </a:r>
            <a:endParaRPr lang="en-US" sz="2400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559552" y="4433011"/>
            <a:ext cx="3101645" cy="0"/>
          </a:xfrm>
          <a:prstGeom prst="line">
            <a:avLst/>
          </a:prstGeom>
          <a:noFill/>
          <a:ln w="635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5340096" y="4564685"/>
            <a:ext cx="3540557" cy="150693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Processes parcels</a:t>
            </a:r>
            <a:endParaRPr lang="en-US" sz="2000" kern="1200" dirty="0">
              <a:solidFill>
                <a:srgbClr val="3D043D"/>
              </a:solidFill>
              <a:latin typeface="Calibri" panose="020F0502020204030204"/>
            </a:endParaRPr>
          </a:p>
          <a:p>
            <a:pPr algn="ctr"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at the gateway and</a:t>
            </a:r>
            <a:endParaRPr lang="en-US" sz="2000" kern="1200" dirty="0">
              <a:solidFill>
                <a:srgbClr val="3D043D"/>
              </a:solidFill>
              <a:latin typeface="Calibri" panose="020F0502020204030204"/>
            </a:endParaRPr>
          </a:p>
          <a:p>
            <a:pPr algn="ctr"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injects last-mile</a:t>
            </a:r>
            <a:endParaRPr lang="en-US" sz="2000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9085478" y="4937760"/>
            <a:ext cx="292608" cy="0"/>
          </a:xfrm>
          <a:prstGeom prst="line">
            <a:avLst/>
          </a:prstGeom>
          <a:noFill/>
          <a:ln w="254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9436608" y="3657600"/>
            <a:ext cx="3833165" cy="2560320"/>
          </a:xfrm>
          <a:prstGeom prst="rect">
            <a:avLst/>
          </a:prstGeom>
          <a:solidFill>
            <a:schemeClr val="bg1"/>
          </a:solidFill>
          <a:ln w="1905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00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9582912" y="3862426"/>
            <a:ext cx="3540557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400" kern="1200" dirty="0">
                <a:solidFill>
                  <a:srgbClr val="F0695D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Freight Forwarder</a:t>
            </a:r>
            <a:endParaRPr lang="en-US" sz="2400" kern="1200" dirty="0">
              <a:solidFill>
                <a:prstClr val="black"/>
              </a:solidFill>
              <a:latin typeface="Avenir Medium" panose="02000503020000020003" pitchFamily="2" charset="0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9802368" y="4433011"/>
            <a:ext cx="3101645" cy="0"/>
          </a:xfrm>
          <a:prstGeom prst="line">
            <a:avLst/>
          </a:prstGeom>
          <a:noFill/>
          <a:ln w="635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9582912" y="4564685"/>
            <a:ext cx="3540557" cy="150693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Handles customs filing</a:t>
            </a:r>
            <a:endParaRPr lang="en-US" sz="2000" kern="1200" dirty="0">
              <a:solidFill>
                <a:srgbClr val="3D043D"/>
              </a:solidFill>
              <a:latin typeface="Calibri" panose="020F0502020204030204"/>
            </a:endParaRPr>
          </a:p>
          <a:p>
            <a:pPr algn="ctr"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and returns</a:t>
            </a:r>
            <a:endParaRPr lang="en-US" sz="2000" kern="1200" dirty="0">
              <a:solidFill>
                <a:srgbClr val="3D043D"/>
              </a:solidFill>
              <a:latin typeface="Calibri" panose="020F0502020204030204"/>
            </a:endParaRPr>
          </a:p>
          <a:p>
            <a:pPr algn="ctr" defTabSz="1463040" hangingPunct="1"/>
            <a:r>
              <a:rPr lang="en-US" sz="2000" kern="1200" dirty="0">
                <a:solidFill>
                  <a:srgbClr val="3D043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consolidation</a:t>
            </a:r>
            <a:endParaRPr lang="en-US" sz="2000" kern="1200" dirty="0">
              <a:solidFill>
                <a:srgbClr val="3D043D"/>
              </a:solidFill>
              <a:latin typeface="Calibri" panose="020F0502020204030204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731520" y="6437376"/>
            <a:ext cx="13167360" cy="1389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1463040" hangingPunct="1"/>
            <a:r>
              <a:rPr lang="en-US" sz="2000" kern="1200" dirty="0">
                <a:solidFill>
                  <a:schemeClr val="bg1"/>
                </a:solidFill>
                <a:latin typeface="Avenir Medium" panose="02000503020000020003" pitchFamily="2" charset="0"/>
                <a:ea typeface="Avenir Book" pitchFamily="34" charset="-122"/>
                <a:cs typeface="Avenir Book" pitchFamily="34" charset="-120"/>
              </a:rPr>
              <a:t>Together, a GSSA, ground handler, and customs-capable freight forwarder can offer a complete cross-border parcel solution, competing on specific trade lanes with existing infrastructure and no capital requirement</a:t>
            </a:r>
            <a:endParaRPr lang="en-US" sz="2000" kern="1200" dirty="0">
              <a:solidFill>
                <a:schemeClr val="bg1"/>
              </a:solidFill>
              <a:latin typeface="Avenir Medium" panose="02000503020000020003" pitchFamily="2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063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BFC897-887B-F193-3364-490BB0D71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DFA7B49-760B-8802-190D-003011C57281}"/>
              </a:ext>
            </a:extLst>
          </p:cNvPr>
          <p:cNvSpPr/>
          <p:nvPr/>
        </p:nvSpPr>
        <p:spPr>
          <a:xfrm>
            <a:off x="0" y="0"/>
            <a:ext cx="555955" cy="8229600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C1B024C-7091-EFCF-3428-C0E9EC78E41F}"/>
              </a:ext>
            </a:extLst>
          </p:cNvPr>
          <p:cNvSpPr/>
          <p:nvPr/>
        </p:nvSpPr>
        <p:spPr>
          <a:xfrm>
            <a:off x="1024128" y="1901952"/>
            <a:ext cx="12435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b="1" spc="128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SECTION 7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BE2CFDA-E0B5-E0EA-0908-B436B0AB36A5}"/>
              </a:ext>
            </a:extLst>
          </p:cNvPr>
          <p:cNvSpPr/>
          <p:nvPr/>
        </p:nvSpPr>
        <p:spPr>
          <a:xfrm>
            <a:off x="1024128" y="2662733"/>
            <a:ext cx="12582144" cy="3072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704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How to Attract and Work </a:t>
            </a:r>
          </a:p>
          <a:p>
            <a:pPr defTabSz="1463040" hangingPunct="1"/>
            <a:r>
              <a:rPr lang="en-US" sz="704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With eCommerce Clients</a:t>
            </a:r>
            <a:endParaRPr lang="en-US" sz="70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80235A4D-035C-B8B2-C0E6-29EE75170DF1}"/>
              </a:ext>
            </a:extLst>
          </p:cNvPr>
          <p:cNvSpPr/>
          <p:nvPr/>
        </p:nvSpPr>
        <p:spPr>
          <a:xfrm>
            <a:off x="1024128" y="5852160"/>
            <a:ext cx="1258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i="1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Cross-Border eCommerce for Logistics Professionals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5152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image5.png" descr="Woman with credit card using lapto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>
          <a:xfrm>
            <a:off x="1076512" y="2158105"/>
            <a:ext cx="3645882" cy="3645880"/>
          </a:xfrm>
          <a:prstGeom prst="rect">
            <a:avLst/>
          </a:prstGeom>
          <a:ln w="12700">
            <a:miter lim="400000"/>
          </a:ln>
          <a:effectLst>
            <a:outerShdw blurRad="152400" dist="635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184" name="Head…"/>
          <p:cNvSpPr txBox="1"/>
          <p:nvPr/>
        </p:nvSpPr>
        <p:spPr>
          <a:xfrm>
            <a:off x="1608715" y="6494721"/>
            <a:ext cx="2581476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0480" tIns="30480" rIns="30480" bIns="30480" anchor="ctr">
            <a:spAutoFit/>
          </a:bodyPr>
          <a:lstStyle/>
          <a:p>
            <a:pPr algn="ctr" defTabSz="495300">
              <a:defRPr sz="32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 dirty="0">
                <a:solidFill>
                  <a:srgbClr val="3E1A40"/>
                </a:solidFill>
              </a:rPr>
              <a:t>Online</a:t>
            </a:r>
          </a:p>
          <a:p>
            <a:pPr algn="ctr" defTabSz="495300">
              <a:defRPr sz="2400">
                <a:solidFill>
                  <a:srgbClr val="212121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dirty="0">
                <a:solidFill>
                  <a:srgbClr val="3E1A40"/>
                </a:solidFill>
                <a:latin typeface="Avenir Book"/>
                <a:ea typeface="Avenir Book"/>
                <a:cs typeface="Avenir Book"/>
                <a:sym typeface="Avenir Book"/>
              </a:rPr>
              <a:t>Buying and selling</a:t>
            </a:r>
          </a:p>
        </p:txBody>
      </p:sp>
      <p:pic>
        <p:nvPicPr>
          <p:cNvPr id="185" name="63dc8a1a-510a-42a4-9b19-716d0a4236e3.jpeg" descr="63dc8a1a-510a-42a4-9b19-716d0a4236e3.jpeg"/>
          <p:cNvPicPr>
            <a:picLocks noChangeAspect="1"/>
          </p:cNvPicPr>
          <p:nvPr/>
        </p:nvPicPr>
        <p:blipFill>
          <a:blip r:embed="rId3"/>
          <a:srcRect l="303" r="303"/>
          <a:stretch>
            <a:fillRect/>
          </a:stretch>
        </p:blipFill>
        <p:spPr>
          <a:xfrm>
            <a:off x="5492260" y="2158105"/>
            <a:ext cx="3645882" cy="3645880"/>
          </a:xfrm>
          <a:prstGeom prst="rect">
            <a:avLst/>
          </a:prstGeom>
          <a:ln w="12700">
            <a:miter lim="400000"/>
          </a:ln>
          <a:effectLst>
            <a:outerShdw blurRad="152400" dist="635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186" name="Title 3"/>
          <p:cNvSpPr txBox="1"/>
          <p:nvPr/>
        </p:nvSpPr>
        <p:spPr>
          <a:xfrm>
            <a:off x="1019451" y="781345"/>
            <a:ext cx="6352542" cy="7436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4" tIns="36574" rIns="36574" bIns="36574">
            <a:normAutofit/>
          </a:bodyPr>
          <a:lstStyle>
            <a:lvl1pPr defTabSz="1185061">
              <a:lnSpc>
                <a:spcPct val="90000"/>
              </a:lnSpc>
              <a:defRPr sz="4400">
                <a:solidFill>
                  <a:srgbClr val="212121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dirty="0">
                <a:solidFill>
                  <a:srgbClr val="F0695C"/>
                </a:solidFill>
                <a:latin typeface="Avenir Book" panose="02000503020000020003" pitchFamily="2" charset="0"/>
              </a:rPr>
              <a:t>What is eCommerce?</a:t>
            </a:r>
          </a:p>
        </p:txBody>
      </p:sp>
      <p:pic>
        <p:nvPicPr>
          <p:cNvPr id="187" name="IMG_2742.jpeg" descr="Woman in warehous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09" t="1335" r="10767" b="-625"/>
          <a:stretch>
            <a:fillRect/>
          </a:stretch>
        </p:blipFill>
        <p:spPr>
          <a:xfrm>
            <a:off x="9908006" y="2158105"/>
            <a:ext cx="3645882" cy="3645880"/>
          </a:xfrm>
          <a:prstGeom prst="rect">
            <a:avLst/>
          </a:prstGeom>
          <a:ln w="12700">
            <a:miter lim="400000"/>
          </a:ln>
          <a:effectLst>
            <a:outerShdw blurRad="152400" dist="635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188" name="Head…"/>
          <p:cNvSpPr txBox="1"/>
          <p:nvPr/>
        </p:nvSpPr>
        <p:spPr>
          <a:xfrm>
            <a:off x="5662985" y="6494721"/>
            <a:ext cx="3304431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0480" tIns="30480" rIns="30480" bIns="30480" anchor="ctr">
            <a:spAutoFit/>
          </a:bodyPr>
          <a:lstStyle/>
          <a:p>
            <a:pPr algn="ctr" defTabSz="495300">
              <a:defRPr sz="32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>
                <a:solidFill>
                  <a:srgbClr val="3E1A40"/>
                </a:solidFill>
              </a:rPr>
              <a:t>Includes</a:t>
            </a:r>
          </a:p>
          <a:p>
            <a:pPr algn="ctr" defTabSz="495300">
              <a:defRPr sz="2400">
                <a:solidFill>
                  <a:srgbClr val="212121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>
                <a:solidFill>
                  <a:srgbClr val="3E1A40"/>
                </a:solidFill>
                <a:latin typeface="Avenir Book"/>
                <a:ea typeface="Avenir Book"/>
                <a:cs typeface="Avenir Book"/>
                <a:sym typeface="Avenir Book"/>
              </a:rPr>
              <a:t>Big brands, small shops</a:t>
            </a:r>
          </a:p>
        </p:txBody>
      </p:sp>
      <p:sp>
        <p:nvSpPr>
          <p:cNvPr id="189" name="Head…"/>
          <p:cNvSpPr txBox="1"/>
          <p:nvPr/>
        </p:nvSpPr>
        <p:spPr>
          <a:xfrm>
            <a:off x="10126021" y="6494721"/>
            <a:ext cx="320985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0480" tIns="30480" rIns="30480" bIns="30480" anchor="ctr">
            <a:spAutoFit/>
          </a:bodyPr>
          <a:lstStyle/>
          <a:p>
            <a:pPr algn="ctr" defTabSz="495300">
              <a:defRPr sz="32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pPr>
            <a:r>
              <a:rPr>
                <a:solidFill>
                  <a:srgbClr val="3E1A40"/>
                </a:solidFill>
              </a:rPr>
              <a:t>Clicks</a:t>
            </a:r>
          </a:p>
          <a:p>
            <a:pPr algn="ctr" defTabSz="495300">
              <a:defRPr sz="2400">
                <a:solidFill>
                  <a:srgbClr val="212121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>
                <a:solidFill>
                  <a:srgbClr val="3E1A40"/>
                </a:solidFill>
                <a:latin typeface="Avenir Book"/>
                <a:ea typeface="Avenir Book"/>
                <a:cs typeface="Avenir Book"/>
                <a:sym typeface="Avenir Book"/>
              </a:rPr>
              <a:t>Create a logistics need</a:t>
            </a:r>
          </a:p>
        </p:txBody>
      </p:sp>
      <p:sp>
        <p:nvSpPr>
          <p:cNvPr id="2" name="Shape 1">
            <a:extLst>
              <a:ext uri="{FF2B5EF4-FFF2-40B4-BE49-F238E27FC236}">
                <a16:creationId xmlns:a16="http://schemas.microsoft.com/office/drawing/2014/main" id="{47809431-236D-CBD6-84CC-A055722BE250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C8E27-F6A7-F256-74CC-4B42E8478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iStock-480391137.jpeg" descr="People at work">
            <a:extLst>
              <a:ext uri="{FF2B5EF4-FFF2-40B4-BE49-F238E27FC236}">
                <a16:creationId xmlns:a16="http://schemas.microsoft.com/office/drawing/2014/main" id="{5EA46AEE-2A69-693E-46A0-007DB751C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3" b="12913"/>
          <a:stretch/>
        </p:blipFill>
        <p:spPr>
          <a:xfrm>
            <a:off x="-1390093" y="-16075"/>
            <a:ext cx="16717822" cy="8261651"/>
          </a:xfrm>
          <a:prstGeom prst="rect">
            <a:avLst/>
          </a:prstGeom>
          <a:ln w="12700">
            <a:solidFill>
              <a:srgbClr val="FFFFFF"/>
            </a:solidFill>
          </a:ln>
          <a:effectLst>
            <a:outerShdw blurRad="50800" rotWithShape="0">
              <a:srgbClr val="808080">
                <a:alpha val="40000"/>
              </a:srgbClr>
            </a:outerShdw>
          </a:effec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7A2CFDB-B453-1493-7EB1-90C6177186B7}"/>
              </a:ext>
            </a:extLst>
          </p:cNvPr>
          <p:cNvGrpSpPr/>
          <p:nvPr/>
        </p:nvGrpSpPr>
        <p:grpSpPr>
          <a:xfrm>
            <a:off x="445436" y="1128459"/>
            <a:ext cx="4322669" cy="6261067"/>
            <a:chOff x="445436" y="1128459"/>
            <a:chExt cx="4322669" cy="6261067"/>
          </a:xfrm>
        </p:grpSpPr>
        <p:sp>
          <p:nvSpPr>
            <p:cNvPr id="309" name="Rectangle">
              <a:extLst>
                <a:ext uri="{FF2B5EF4-FFF2-40B4-BE49-F238E27FC236}">
                  <a16:creationId xmlns:a16="http://schemas.microsoft.com/office/drawing/2014/main" id="{80EED48D-BB69-2FB9-EEC0-0CF6408EAFBE}"/>
                </a:ext>
              </a:extLst>
            </p:cNvPr>
            <p:cNvSpPr/>
            <p:nvPr/>
          </p:nvSpPr>
          <p:spPr>
            <a:xfrm>
              <a:off x="445436" y="1128459"/>
              <a:ext cx="4322669" cy="6261067"/>
            </a:xfrm>
            <a:prstGeom prst="rect">
              <a:avLst/>
            </a:prstGeom>
            <a:solidFill>
              <a:srgbClr val="FFFFFF">
                <a:alpha val="88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 dirty="0"/>
            </a:p>
          </p:txBody>
        </p:sp>
        <p:sp>
          <p:nvSpPr>
            <p:cNvPr id="310" name="Coaching…">
              <a:extLst>
                <a:ext uri="{FF2B5EF4-FFF2-40B4-BE49-F238E27FC236}">
                  <a16:creationId xmlns:a16="http://schemas.microsoft.com/office/drawing/2014/main" id="{99004920-C56B-51FD-B6AB-0100B0FAE1F2}"/>
                </a:ext>
              </a:extLst>
            </p:cNvPr>
            <p:cNvSpPr txBox="1"/>
            <p:nvPr/>
          </p:nvSpPr>
          <p:spPr>
            <a:xfrm>
              <a:off x="558098" y="2258446"/>
              <a:ext cx="4122080" cy="4001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algn="ctr">
                <a:defRPr sz="44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F0695C"/>
                  </a:solidFill>
                </a:rPr>
                <a:t>Know</a:t>
              </a:r>
              <a:endParaRPr dirty="0">
                <a:solidFill>
                  <a:srgbClr val="F0695C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endParaRPr lang="en-GB" dirty="0">
                <a:solidFill>
                  <a:srgbClr val="10273A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3D043D"/>
                  </a:solidFill>
                </a:rPr>
                <a:t>Them and their company</a:t>
              </a: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endParaRPr lang="en-GB" dirty="0">
                <a:solidFill>
                  <a:srgbClr val="3D043D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3D043D"/>
                  </a:solidFill>
                </a:rPr>
                <a:t>Visit their site</a:t>
              </a: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endParaRPr lang="en-GB" dirty="0">
                <a:solidFill>
                  <a:srgbClr val="3D043D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3D043D"/>
                  </a:solidFill>
                </a:rPr>
                <a:t>Meet their people</a:t>
              </a:r>
              <a:endParaRPr dirty="0">
                <a:solidFill>
                  <a:srgbClr val="3D043D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5B90E62-D530-2691-E448-D27DA45B1759}"/>
              </a:ext>
            </a:extLst>
          </p:cNvPr>
          <p:cNvGrpSpPr/>
          <p:nvPr/>
        </p:nvGrpSpPr>
        <p:grpSpPr>
          <a:xfrm>
            <a:off x="5153865" y="1128459"/>
            <a:ext cx="4322669" cy="6261067"/>
            <a:chOff x="5153865" y="1128459"/>
            <a:chExt cx="4322669" cy="6261067"/>
          </a:xfrm>
        </p:grpSpPr>
        <p:sp>
          <p:nvSpPr>
            <p:cNvPr id="299" name="Rectangle">
              <a:extLst>
                <a:ext uri="{FF2B5EF4-FFF2-40B4-BE49-F238E27FC236}">
                  <a16:creationId xmlns:a16="http://schemas.microsoft.com/office/drawing/2014/main" id="{D78D5EB6-E4CF-AE39-C62A-F90575A6C3CB}"/>
                </a:ext>
              </a:extLst>
            </p:cNvPr>
            <p:cNvSpPr/>
            <p:nvPr/>
          </p:nvSpPr>
          <p:spPr>
            <a:xfrm>
              <a:off x="5153865" y="1128459"/>
              <a:ext cx="4322669" cy="6261067"/>
            </a:xfrm>
            <a:prstGeom prst="rect">
              <a:avLst/>
            </a:prstGeom>
            <a:solidFill>
              <a:srgbClr val="FFFFFF">
                <a:alpha val="88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 dirty="0"/>
            </a:p>
          </p:txBody>
        </p:sp>
        <p:sp>
          <p:nvSpPr>
            <p:cNvPr id="2" name="Coaching…">
              <a:extLst>
                <a:ext uri="{FF2B5EF4-FFF2-40B4-BE49-F238E27FC236}">
                  <a16:creationId xmlns:a16="http://schemas.microsoft.com/office/drawing/2014/main" id="{221A95B4-BD43-1080-397B-1E2AA6F8E4B5}"/>
                </a:ext>
              </a:extLst>
            </p:cNvPr>
            <p:cNvSpPr txBox="1"/>
            <p:nvPr/>
          </p:nvSpPr>
          <p:spPr>
            <a:xfrm>
              <a:off x="5254159" y="2345037"/>
              <a:ext cx="4122080" cy="35394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algn="ctr">
                <a:defRPr sz="44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F0695C"/>
                  </a:solidFill>
                </a:rPr>
                <a:t>Like</a:t>
              </a:r>
              <a:endParaRPr dirty="0">
                <a:solidFill>
                  <a:srgbClr val="F0695C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endParaRPr lang="en-GB" dirty="0">
                <a:solidFill>
                  <a:srgbClr val="10273A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3D043D"/>
                  </a:solidFill>
                </a:rPr>
                <a:t>Similar values </a:t>
              </a: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endParaRPr lang="en-GB" dirty="0">
                <a:solidFill>
                  <a:srgbClr val="3D043D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3D043D"/>
                  </a:solidFill>
                </a:rPr>
                <a:t>Mutual respect</a:t>
              </a: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endParaRPr lang="en-GB" dirty="0">
                <a:solidFill>
                  <a:srgbClr val="3D043D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3D043D"/>
                  </a:solidFill>
                </a:rPr>
                <a:t>Listening skills</a:t>
              </a:r>
              <a:endParaRPr dirty="0">
                <a:solidFill>
                  <a:srgbClr val="3D043D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8716095-E629-7137-2EA1-9E2AB2F9C68B}"/>
              </a:ext>
            </a:extLst>
          </p:cNvPr>
          <p:cNvGrpSpPr/>
          <p:nvPr/>
        </p:nvGrpSpPr>
        <p:grpSpPr>
          <a:xfrm>
            <a:off x="9862296" y="1128459"/>
            <a:ext cx="4322669" cy="6261067"/>
            <a:chOff x="9862296" y="1128459"/>
            <a:chExt cx="4322669" cy="6261067"/>
          </a:xfrm>
        </p:grpSpPr>
        <p:sp>
          <p:nvSpPr>
            <p:cNvPr id="305" name="Rectangle">
              <a:extLst>
                <a:ext uri="{FF2B5EF4-FFF2-40B4-BE49-F238E27FC236}">
                  <a16:creationId xmlns:a16="http://schemas.microsoft.com/office/drawing/2014/main" id="{9E18A49B-4D53-75FC-B7BA-7DC82003ADB0}"/>
                </a:ext>
              </a:extLst>
            </p:cNvPr>
            <p:cNvSpPr/>
            <p:nvPr/>
          </p:nvSpPr>
          <p:spPr>
            <a:xfrm>
              <a:off x="9862296" y="1128459"/>
              <a:ext cx="4322669" cy="6261067"/>
            </a:xfrm>
            <a:prstGeom prst="rect">
              <a:avLst/>
            </a:prstGeom>
            <a:solidFill>
              <a:srgbClr val="FFFFFF">
                <a:alpha val="8818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" name="Coaching…">
              <a:extLst>
                <a:ext uri="{FF2B5EF4-FFF2-40B4-BE49-F238E27FC236}">
                  <a16:creationId xmlns:a16="http://schemas.microsoft.com/office/drawing/2014/main" id="{B621573E-3F98-C627-7F5B-9BA0EE37168A}"/>
                </a:ext>
              </a:extLst>
            </p:cNvPr>
            <p:cNvSpPr txBox="1"/>
            <p:nvPr/>
          </p:nvSpPr>
          <p:spPr>
            <a:xfrm>
              <a:off x="9962590" y="2345037"/>
              <a:ext cx="4122080" cy="44627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algn="ctr">
                <a:defRPr sz="44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F0695C"/>
                  </a:solidFill>
                </a:rPr>
                <a:t>Trust</a:t>
              </a:r>
              <a:endParaRPr dirty="0">
                <a:solidFill>
                  <a:srgbClr val="F0695C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endParaRPr lang="en-GB" dirty="0">
                <a:solidFill>
                  <a:srgbClr val="10273A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3D043D"/>
                  </a:solidFill>
                </a:rPr>
                <a:t>They ask / You answer</a:t>
              </a: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endParaRPr lang="en-GB" dirty="0">
                <a:solidFill>
                  <a:srgbClr val="3D043D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3D043D"/>
                  </a:solidFill>
                </a:rPr>
                <a:t>Honest Feedback</a:t>
              </a: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endParaRPr lang="en-GB" dirty="0">
                <a:solidFill>
                  <a:srgbClr val="3D043D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3D043D"/>
                  </a:solidFill>
                </a:rPr>
                <a:t>Transparency on cost and limitations</a:t>
              </a: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endParaRPr lang="en-GB" dirty="0"/>
            </a:p>
          </p:txBody>
        </p:sp>
      </p:grpSp>
      <p:sp>
        <p:nvSpPr>
          <p:cNvPr id="7" name="Copyright MDS Alignment LTD. 2025">
            <a:extLst>
              <a:ext uri="{FF2B5EF4-FFF2-40B4-BE49-F238E27FC236}">
                <a16:creationId xmlns:a16="http://schemas.microsoft.com/office/drawing/2014/main" id="{4440AB5D-099B-B7DF-D642-FD10BD75668B}"/>
              </a:ext>
            </a:extLst>
          </p:cNvPr>
          <p:cNvSpPr txBox="1"/>
          <p:nvPr/>
        </p:nvSpPr>
        <p:spPr>
          <a:xfrm>
            <a:off x="10983514" y="7686637"/>
            <a:ext cx="3481390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480" tIns="30480" rIns="30480" bIns="30480" anchor="ctr">
            <a:spAutoFit/>
          </a:bodyPr>
          <a:lstStyle>
            <a:lvl1pPr algn="ctr" defTabSz="495300">
              <a:defRPr sz="1200" i="1">
                <a:solidFill>
                  <a:srgbClr val="3F1A40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rPr dirty="0">
                <a:solidFill>
                  <a:srgbClr val="FFFFFF"/>
                </a:solidFill>
              </a:rPr>
              <a:t>Copyright MDS Alignment LTD. 202</a:t>
            </a:r>
            <a:r>
              <a:rPr lang="en-GB" dirty="0">
                <a:solidFill>
                  <a:srgbClr val="FFFFFF"/>
                </a:solidFill>
              </a:rPr>
              <a:t>6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8" name="Shape 1">
            <a:extLst>
              <a:ext uri="{FF2B5EF4-FFF2-40B4-BE49-F238E27FC236}">
                <a16:creationId xmlns:a16="http://schemas.microsoft.com/office/drawing/2014/main" id="{F83912E1-DBBE-41D4-5F37-F9E8496BB8AF}"/>
              </a:ext>
            </a:extLst>
          </p:cNvPr>
          <p:cNvSpPr/>
          <p:nvPr/>
        </p:nvSpPr>
        <p:spPr>
          <a:xfrm>
            <a:off x="-1143000" y="127872"/>
            <a:ext cx="16179800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7887301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C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24C98D-3D0E-C0F4-0909-F07BF678643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38327" y="452849"/>
            <a:ext cx="9098017" cy="7323902"/>
          </a:xfrm>
          <a:prstGeom prst="rect">
            <a:avLst/>
          </a:prstGeom>
        </p:spPr>
      </p:pic>
      <p:sp>
        <p:nvSpPr>
          <p:cNvPr id="295" name="Title 3"/>
          <p:cNvSpPr txBox="1"/>
          <p:nvPr/>
        </p:nvSpPr>
        <p:spPr>
          <a:xfrm>
            <a:off x="480080" y="347081"/>
            <a:ext cx="12076446" cy="8152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4" tIns="36574" rIns="36574" bIns="36574">
            <a:normAutofit/>
          </a:bodyPr>
          <a:lstStyle>
            <a:lvl1pPr defTabSz="1185061">
              <a:lnSpc>
                <a:spcPct val="90000"/>
              </a:lnSpc>
              <a:defRPr sz="44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rPr lang="en-GB" dirty="0">
                <a:solidFill>
                  <a:srgbClr val="F0695C"/>
                </a:solidFill>
              </a:rPr>
              <a:t>Identify reasons for doing business</a:t>
            </a:r>
            <a:endParaRPr dirty="0">
              <a:solidFill>
                <a:srgbClr val="F0695C"/>
              </a:solidFill>
            </a:endParaRPr>
          </a:p>
        </p:txBody>
      </p:sp>
      <p:sp>
        <p:nvSpPr>
          <p:cNvPr id="296" name="Title 3"/>
          <p:cNvSpPr txBox="1"/>
          <p:nvPr/>
        </p:nvSpPr>
        <p:spPr>
          <a:xfrm>
            <a:off x="821729" y="2194998"/>
            <a:ext cx="6914652" cy="45490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4" tIns="36574" rIns="36574" bIns="36574">
            <a:noAutofit/>
          </a:bodyPr>
          <a:lstStyle>
            <a:lvl1pPr defTabSz="948049">
              <a:lnSpc>
                <a:spcPct val="90000"/>
              </a:lnSpc>
              <a:defRPr sz="304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rPr lang="en-GB" sz="2800" b="1" dirty="0">
                <a:solidFill>
                  <a:srgbClr val="3D043D"/>
                </a:solidFill>
                <a:latin typeface="Avenir Book" panose="02000503020000020003" pitchFamily="2" charset="0"/>
              </a:rPr>
              <a:t>The pain funnel questions</a:t>
            </a:r>
          </a:p>
          <a:p>
            <a:endParaRPr lang="en-GB" sz="2400" dirty="0">
              <a:solidFill>
                <a:srgbClr val="3D043D"/>
              </a:solidFill>
            </a:endParaRPr>
          </a:p>
          <a:p>
            <a:r>
              <a:rPr lang="en-GB" sz="2400" dirty="0">
                <a:solidFill>
                  <a:srgbClr val="3D043D"/>
                </a:solidFill>
              </a:rPr>
              <a:t>80% + listening</a:t>
            </a:r>
          </a:p>
          <a:p>
            <a:endParaRPr lang="en-GB" sz="2400" dirty="0">
              <a:solidFill>
                <a:srgbClr val="3D043D"/>
              </a:solidFill>
            </a:endParaRPr>
          </a:p>
          <a:p>
            <a:r>
              <a:rPr lang="en-GB" sz="2400" dirty="0">
                <a:solidFill>
                  <a:srgbClr val="3D043D"/>
                </a:solidFill>
              </a:rPr>
              <a:t>20% &lt; talking</a:t>
            </a:r>
          </a:p>
          <a:p>
            <a:endParaRPr lang="en-GB" sz="2400" dirty="0">
              <a:solidFill>
                <a:srgbClr val="3D043D"/>
              </a:solidFill>
            </a:endParaRPr>
          </a:p>
          <a:p>
            <a:r>
              <a:rPr lang="en-GB" sz="2400" dirty="0">
                <a:solidFill>
                  <a:srgbClr val="3D043D"/>
                </a:solidFill>
              </a:rPr>
              <a:t>Avoid scripting these questions.</a:t>
            </a:r>
          </a:p>
          <a:p>
            <a:endParaRPr lang="en-GB" sz="2400" dirty="0">
              <a:solidFill>
                <a:srgbClr val="3D043D"/>
              </a:solidFill>
            </a:endParaRPr>
          </a:p>
          <a:p>
            <a:r>
              <a:rPr lang="en-GB" sz="2400" dirty="0">
                <a:solidFill>
                  <a:srgbClr val="3D043D"/>
                </a:solidFill>
              </a:rPr>
              <a:t>Go through the 3 layers of questioning:</a:t>
            </a:r>
          </a:p>
          <a:p>
            <a:r>
              <a:rPr lang="en-GB" sz="2800" b="1" dirty="0">
                <a:solidFill>
                  <a:srgbClr val="3D043D"/>
                </a:solidFill>
              </a:rPr>
              <a:t>Intellectual : business : personal</a:t>
            </a:r>
          </a:p>
          <a:p>
            <a:endParaRPr lang="en-GB" sz="2400" dirty="0">
              <a:solidFill>
                <a:srgbClr val="3D043D"/>
              </a:solidFill>
            </a:endParaRPr>
          </a:p>
          <a:p>
            <a:r>
              <a:rPr lang="en-GB" sz="2400" dirty="0">
                <a:solidFill>
                  <a:srgbClr val="3D043D"/>
                </a:solidFill>
              </a:rPr>
              <a:t>Use open-ended questions:</a:t>
            </a:r>
          </a:p>
          <a:p>
            <a:r>
              <a:rPr lang="en-GB" sz="2800" b="1" dirty="0">
                <a:solidFill>
                  <a:srgbClr val="3D043D"/>
                </a:solidFill>
              </a:rPr>
              <a:t>What, where, when, how, why, who</a:t>
            </a:r>
          </a:p>
        </p:txBody>
      </p:sp>
      <p:sp>
        <p:nvSpPr>
          <p:cNvPr id="2" name="Shape 1">
            <a:extLst>
              <a:ext uri="{FF2B5EF4-FFF2-40B4-BE49-F238E27FC236}">
                <a16:creationId xmlns:a16="http://schemas.microsoft.com/office/drawing/2014/main" id="{77C59FE2-7154-A5E7-F197-76A5B721A8E1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24AF87-66B0-BCC5-42F9-5498707A5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Title 3">
            <a:extLst>
              <a:ext uri="{FF2B5EF4-FFF2-40B4-BE49-F238E27FC236}">
                <a16:creationId xmlns:a16="http://schemas.microsoft.com/office/drawing/2014/main" id="{C3EC14EE-83FB-C07D-B06B-DF16EA97180A}"/>
              </a:ext>
            </a:extLst>
          </p:cNvPr>
          <p:cNvSpPr txBox="1"/>
          <p:nvPr/>
        </p:nvSpPr>
        <p:spPr>
          <a:xfrm>
            <a:off x="680548" y="781346"/>
            <a:ext cx="12076446" cy="8152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6574" tIns="36574" rIns="36574" bIns="36574">
            <a:normAutofit/>
          </a:bodyPr>
          <a:lstStyle>
            <a:lvl1pPr defTabSz="1185061">
              <a:lnSpc>
                <a:spcPct val="90000"/>
              </a:lnSpc>
              <a:defRPr sz="44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rPr lang="en-GB" dirty="0">
                <a:solidFill>
                  <a:srgbClr val="3D043D"/>
                </a:solidFill>
              </a:rPr>
              <a:t>Identify your competitive advantage</a:t>
            </a:r>
            <a:endParaRPr dirty="0">
              <a:solidFill>
                <a:srgbClr val="3D043D"/>
              </a:solidFill>
            </a:endParaRPr>
          </a:p>
        </p:txBody>
      </p:sp>
      <p:sp>
        <p:nvSpPr>
          <p:cNvPr id="296" name="Title 3">
            <a:extLst>
              <a:ext uri="{FF2B5EF4-FFF2-40B4-BE49-F238E27FC236}">
                <a16:creationId xmlns:a16="http://schemas.microsoft.com/office/drawing/2014/main" id="{B07F7FC0-45B0-0D91-03F2-3A8FEB2EF0FA}"/>
              </a:ext>
            </a:extLst>
          </p:cNvPr>
          <p:cNvSpPr txBox="1"/>
          <p:nvPr/>
        </p:nvSpPr>
        <p:spPr>
          <a:xfrm>
            <a:off x="680548" y="2046514"/>
            <a:ext cx="13122537" cy="5401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6574" tIns="36574" rIns="36574" bIns="36574">
            <a:noAutofit/>
          </a:bodyPr>
          <a:lstStyle>
            <a:lvl1pPr defTabSz="948049">
              <a:lnSpc>
                <a:spcPct val="90000"/>
              </a:lnSpc>
              <a:defRPr sz="304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rPr lang="en-GB" sz="2400" dirty="0">
                <a:solidFill>
                  <a:srgbClr val="3D043D"/>
                </a:solidFill>
                <a:latin typeface="Avenir Next Medium" panose="020B0503020202020204" pitchFamily="34" charset="0"/>
              </a:rPr>
              <a:t>Why do your customers engage with your company?</a:t>
            </a:r>
          </a:p>
          <a:p>
            <a:endParaRPr lang="en-GB" sz="2400" dirty="0">
              <a:solidFill>
                <a:srgbClr val="3D043D"/>
              </a:solidFill>
              <a:latin typeface="Avenir Next Medium" panose="020B0503020202020204" pitchFamily="34" charset="0"/>
            </a:endParaRPr>
          </a:p>
          <a:p>
            <a:r>
              <a:rPr lang="en-GB" sz="2400" dirty="0">
                <a:solidFill>
                  <a:srgbClr val="3D043D"/>
                </a:solidFill>
                <a:latin typeface="Avenir Next Medium" panose="020B0503020202020204" pitchFamily="34" charset="0"/>
              </a:rPr>
              <a:t>What problems do you help them solve or avoid? </a:t>
            </a:r>
          </a:p>
          <a:p>
            <a:endParaRPr lang="en-GB" sz="2400" dirty="0">
              <a:solidFill>
                <a:srgbClr val="3D043D"/>
              </a:solidFill>
              <a:latin typeface="Avenir Next Medium" panose="020B0503020202020204" pitchFamily="34" charset="0"/>
            </a:endParaRPr>
          </a:p>
          <a:p>
            <a:r>
              <a:rPr lang="en-GB" sz="2400" dirty="0">
                <a:solidFill>
                  <a:srgbClr val="3D043D"/>
                </a:solidFill>
                <a:latin typeface="Avenir Next Medium" panose="020B0503020202020204" pitchFamily="34" charset="0"/>
              </a:rPr>
              <a:t>What do your help them to achieve?</a:t>
            </a:r>
          </a:p>
          <a:p>
            <a:endParaRPr lang="en-GB" sz="2400" dirty="0">
              <a:solidFill>
                <a:srgbClr val="3D043D"/>
              </a:solidFill>
              <a:latin typeface="Avenir Next Medium" panose="020B0503020202020204" pitchFamily="34" charset="0"/>
            </a:endParaRPr>
          </a:p>
          <a:p>
            <a:r>
              <a:rPr lang="en-GB" sz="2400" dirty="0">
                <a:solidFill>
                  <a:srgbClr val="3D043D"/>
                </a:solidFill>
                <a:latin typeface="Avenir Next Medium" panose="020B0503020202020204" pitchFamily="34" charset="0"/>
              </a:rPr>
              <a:t>Why do your customers buy from you? </a:t>
            </a:r>
          </a:p>
          <a:p>
            <a:endParaRPr lang="en-GB" sz="2400" dirty="0">
              <a:solidFill>
                <a:srgbClr val="3D043D"/>
              </a:solidFill>
              <a:latin typeface="Avenir Next Medium" panose="020B0503020202020204" pitchFamily="34" charset="0"/>
            </a:endParaRPr>
          </a:p>
          <a:p>
            <a:r>
              <a:rPr lang="en-GB" sz="2400" dirty="0">
                <a:solidFill>
                  <a:srgbClr val="3D043D"/>
                </a:solidFill>
                <a:latin typeface="Avenir Next Medium" panose="020B0503020202020204" pitchFamily="34" charset="0"/>
              </a:rPr>
              <a:t>Who are your main competitors?</a:t>
            </a:r>
          </a:p>
          <a:p>
            <a:endParaRPr lang="en-GB" sz="2400" dirty="0">
              <a:solidFill>
                <a:srgbClr val="3D043D"/>
              </a:solidFill>
              <a:latin typeface="Avenir Next Medium" panose="020B0503020202020204" pitchFamily="34" charset="0"/>
            </a:endParaRPr>
          </a:p>
          <a:p>
            <a:r>
              <a:rPr lang="en-GB" sz="2400" dirty="0">
                <a:solidFill>
                  <a:srgbClr val="3D043D"/>
                </a:solidFill>
                <a:latin typeface="Avenir Next Medium" panose="020B0503020202020204" pitchFamily="34" charset="0"/>
              </a:rPr>
              <a:t>What do you have to offer customers that they can’t obtain from your competitors?</a:t>
            </a:r>
          </a:p>
          <a:p>
            <a:endParaRPr lang="en-GB" sz="2400" dirty="0">
              <a:solidFill>
                <a:srgbClr val="3D043D"/>
              </a:solidFill>
              <a:latin typeface="Avenir Next Medium" panose="020B0503020202020204" pitchFamily="34" charset="0"/>
            </a:endParaRPr>
          </a:p>
          <a:p>
            <a:r>
              <a:rPr lang="en-GB" sz="2400" dirty="0">
                <a:solidFill>
                  <a:srgbClr val="3D043D"/>
                </a:solidFill>
                <a:latin typeface="Avenir Next Medium" panose="020B0503020202020204" pitchFamily="34" charset="0"/>
              </a:rPr>
              <a:t>What would your customers, lose, forfeit, or miss out on by not using your company?</a:t>
            </a:r>
          </a:p>
          <a:p>
            <a:endParaRPr lang="en-GB" sz="2400" dirty="0">
              <a:latin typeface="Avenir Next Medium" panose="020B0503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99FFAA1-A6CE-0DBB-81C1-B16695A491BD}"/>
              </a:ext>
            </a:extLst>
          </p:cNvPr>
          <p:cNvGrpSpPr/>
          <p:nvPr/>
        </p:nvGrpSpPr>
        <p:grpSpPr>
          <a:xfrm>
            <a:off x="8826881" y="2046515"/>
            <a:ext cx="4566599" cy="3044399"/>
            <a:chOff x="8625822" y="1770743"/>
            <a:chExt cx="4566599" cy="3044399"/>
          </a:xfrm>
        </p:grpSpPr>
        <p:pic>
          <p:nvPicPr>
            <p:cNvPr id="4" name="Picture 3" descr="Stacks of gold coins">
              <a:extLst>
                <a:ext uri="{FF2B5EF4-FFF2-40B4-BE49-F238E27FC236}">
                  <a16:creationId xmlns:a16="http://schemas.microsoft.com/office/drawing/2014/main" id="{8A5CEF22-33EF-3629-D96B-4866246DA2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25822" y="1770743"/>
              <a:ext cx="4566599" cy="3044399"/>
            </a:xfrm>
            <a:prstGeom prst="rect">
              <a:avLst/>
            </a:prstGeom>
          </p:spPr>
        </p:pic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4A1CE9E-F147-5BD7-B557-911D392F45BE}"/>
                </a:ext>
              </a:extLst>
            </p:cNvPr>
            <p:cNvSpPr txBox="1"/>
            <p:nvPr/>
          </p:nvSpPr>
          <p:spPr>
            <a:xfrm>
              <a:off x="9023901" y="1930572"/>
              <a:ext cx="4168520" cy="49301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36574" tIns="36574" rIns="36574" bIns="36574">
              <a:noAutofit/>
            </a:bodyPr>
            <a:lstStyle>
              <a:lvl1pPr defTabSz="948049">
                <a:lnSpc>
                  <a:spcPct val="90000"/>
                </a:lnSpc>
                <a:defRPr sz="3040">
                  <a:solidFill>
                    <a:srgbClr val="212121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lvl1pPr>
            </a:lstStyle>
            <a:p>
              <a:r>
                <a:rPr lang="en-GB" sz="2400" dirty="0">
                  <a:solidFill>
                    <a:srgbClr val="3D043D"/>
                  </a:solidFill>
                  <a:latin typeface="Avenir Next Medium" panose="020B0503020202020204" pitchFamily="34" charset="0"/>
                </a:rPr>
                <a:t>Never sell on price alone!</a:t>
              </a:r>
            </a:p>
            <a:p>
              <a:endParaRPr lang="en-GB" sz="2400" dirty="0">
                <a:solidFill>
                  <a:srgbClr val="3D043D"/>
                </a:solidFill>
                <a:latin typeface="Avenir Next Medium" panose="020B0503020202020204" pitchFamily="34" charset="0"/>
              </a:endParaRPr>
            </a:p>
            <a:p>
              <a:endParaRPr lang="en-GB" sz="2400" dirty="0">
                <a:latin typeface="Avenir Next Medium" panose="020B0503020202020204" pitchFamily="34" charset="0"/>
              </a:endParaRPr>
            </a:p>
          </p:txBody>
        </p:sp>
      </p:grpSp>
      <p:sp>
        <p:nvSpPr>
          <p:cNvPr id="3" name="Shape 1">
            <a:extLst>
              <a:ext uri="{FF2B5EF4-FFF2-40B4-BE49-F238E27FC236}">
                <a16:creationId xmlns:a16="http://schemas.microsoft.com/office/drawing/2014/main" id="{C9F5E9E5-82A2-8D61-52EF-82F53641C569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" name="Copyright MDS Alignment LTD. 2025">
            <a:extLst>
              <a:ext uri="{FF2B5EF4-FFF2-40B4-BE49-F238E27FC236}">
                <a16:creationId xmlns:a16="http://schemas.microsoft.com/office/drawing/2014/main" id="{50E60929-5962-FDD6-F2A9-A15F8FDC841C}"/>
              </a:ext>
            </a:extLst>
          </p:cNvPr>
          <p:cNvSpPr txBox="1"/>
          <p:nvPr/>
        </p:nvSpPr>
        <p:spPr>
          <a:xfrm>
            <a:off x="10652760" y="7714713"/>
            <a:ext cx="3481390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480" tIns="30480" rIns="30480" bIns="30480" anchor="ctr">
            <a:spAutoFit/>
          </a:bodyPr>
          <a:lstStyle>
            <a:lvl1pPr algn="ctr" defTabSz="495300">
              <a:defRPr sz="1200" i="1">
                <a:solidFill>
                  <a:srgbClr val="3F1A40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rPr dirty="0">
                <a:solidFill>
                  <a:srgbClr val="3D043D"/>
                </a:solidFill>
              </a:rPr>
              <a:t>Copyright MDS Alignment LTD. 202</a:t>
            </a:r>
            <a:r>
              <a:rPr lang="en-GB" dirty="0">
                <a:solidFill>
                  <a:srgbClr val="3D043D"/>
                </a:solidFill>
              </a:rPr>
              <a:t>6</a:t>
            </a:r>
            <a:endParaRPr dirty="0">
              <a:solidFill>
                <a:srgbClr val="3D04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607392"/>
      </p:ext>
    </p:extLst>
  </p:cSld>
  <p:clrMapOvr>
    <a:masterClrMapping/>
  </p:clrMapOvr>
  <p:transition spd="med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D8B0B-791D-EBDF-C94F-1CA11DF2E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Title 3">
            <a:extLst>
              <a:ext uri="{FF2B5EF4-FFF2-40B4-BE49-F238E27FC236}">
                <a16:creationId xmlns:a16="http://schemas.microsoft.com/office/drawing/2014/main" id="{14A63E5A-9609-01FF-003D-62634C044AB8}"/>
              </a:ext>
            </a:extLst>
          </p:cNvPr>
          <p:cNvSpPr txBox="1"/>
          <p:nvPr/>
        </p:nvSpPr>
        <p:spPr>
          <a:xfrm>
            <a:off x="1019451" y="781345"/>
            <a:ext cx="12076446" cy="82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4" tIns="36574" rIns="36574" bIns="36574">
            <a:normAutofit/>
          </a:bodyPr>
          <a:lstStyle>
            <a:lvl1pPr defTabSz="1185061">
              <a:lnSpc>
                <a:spcPct val="90000"/>
              </a:lnSpc>
              <a:defRPr sz="44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rPr dirty="0">
                <a:solidFill>
                  <a:srgbClr val="F0695C"/>
                </a:solidFill>
              </a:rPr>
              <a:t>Case Study</a:t>
            </a:r>
          </a:p>
        </p:txBody>
      </p:sp>
      <p:sp>
        <p:nvSpPr>
          <p:cNvPr id="296" name="Title 3">
            <a:extLst>
              <a:ext uri="{FF2B5EF4-FFF2-40B4-BE49-F238E27FC236}">
                <a16:creationId xmlns:a16="http://schemas.microsoft.com/office/drawing/2014/main" id="{B1618495-7F39-8055-E654-D244EC3F44D0}"/>
              </a:ext>
            </a:extLst>
          </p:cNvPr>
          <p:cNvSpPr txBox="1"/>
          <p:nvPr/>
        </p:nvSpPr>
        <p:spPr>
          <a:xfrm>
            <a:off x="945422" y="2290211"/>
            <a:ext cx="6914652" cy="3649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4" tIns="36574" rIns="36574" bIns="36574">
            <a:normAutofit fontScale="92500"/>
          </a:bodyPr>
          <a:lstStyle>
            <a:lvl1pPr defTabSz="948049">
              <a:lnSpc>
                <a:spcPct val="90000"/>
              </a:lnSpc>
              <a:defRPr sz="3040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pPr algn="ctr">
              <a:lnSpc>
                <a:spcPct val="150000"/>
              </a:lnSpc>
            </a:pPr>
            <a:r>
              <a:rPr dirty="0">
                <a:solidFill>
                  <a:srgbClr val="3D043D"/>
                </a:solidFill>
              </a:rPr>
              <a:t>How we won the international business of a</a:t>
            </a:r>
            <a:r>
              <a:rPr lang="en-GB" dirty="0">
                <a:solidFill>
                  <a:srgbClr val="3D043D"/>
                </a:solidFill>
              </a:rPr>
              <a:t> retail </a:t>
            </a:r>
            <a:r>
              <a:rPr dirty="0">
                <a:solidFill>
                  <a:srgbClr val="3D043D"/>
                </a:solidFill>
              </a:rPr>
              <a:t>brand and helped them grow into a global sensation by becoming a trusted partner in their eCommerce journey</a:t>
            </a:r>
            <a:r>
              <a:rPr lang="en-GB" dirty="0">
                <a:solidFill>
                  <a:srgbClr val="3D043D"/>
                </a:solidFill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en-GB" dirty="0">
                <a:solidFill>
                  <a:srgbClr val="3D043D"/>
                </a:solidFill>
              </a:rPr>
              <a:t>and</a:t>
            </a:r>
            <a:r>
              <a:rPr dirty="0">
                <a:solidFill>
                  <a:srgbClr val="3D043D"/>
                </a:solidFill>
              </a:rPr>
              <a:t> what we learned along the way</a:t>
            </a:r>
            <a:r>
              <a:rPr lang="en-GB" dirty="0">
                <a:solidFill>
                  <a:srgbClr val="3D043D"/>
                </a:solidFill>
              </a:rPr>
              <a:t>…</a:t>
            </a:r>
            <a:endParaRPr dirty="0">
              <a:solidFill>
                <a:srgbClr val="3D043D"/>
              </a:solidFill>
            </a:endParaRPr>
          </a:p>
        </p:txBody>
      </p:sp>
      <p:pic>
        <p:nvPicPr>
          <p:cNvPr id="2" name="Mandy Training-15.jpeg" descr="People reading blueprints in warehouse">
            <a:extLst>
              <a:ext uri="{FF2B5EF4-FFF2-40B4-BE49-F238E27FC236}">
                <a16:creationId xmlns:a16="http://schemas.microsoft.com/office/drawing/2014/main" id="{D0A61BE0-3A9E-7C3A-4F98-8B1595E5BF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1" t="2" r="22298" b="23"/>
          <a:stretch>
            <a:fillRect/>
          </a:stretch>
        </p:blipFill>
        <p:spPr>
          <a:xfrm>
            <a:off x="8640000" y="-72605"/>
            <a:ext cx="8414458" cy="8374809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Shape 1">
            <a:extLst>
              <a:ext uri="{FF2B5EF4-FFF2-40B4-BE49-F238E27FC236}">
                <a16:creationId xmlns:a16="http://schemas.microsoft.com/office/drawing/2014/main" id="{79822A00-78CD-1364-8F5A-966937E4CE56}"/>
              </a:ext>
            </a:extLst>
          </p:cNvPr>
          <p:cNvSpPr/>
          <p:nvPr/>
        </p:nvSpPr>
        <p:spPr>
          <a:xfrm>
            <a:off x="188020" y="127872"/>
            <a:ext cx="16652179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" name="Copyright MDS Alignment LTD. 2025">
            <a:extLst>
              <a:ext uri="{FF2B5EF4-FFF2-40B4-BE49-F238E27FC236}">
                <a16:creationId xmlns:a16="http://schemas.microsoft.com/office/drawing/2014/main" id="{CAA60D0F-34E3-F6F8-B5E4-97C46813CC43}"/>
              </a:ext>
            </a:extLst>
          </p:cNvPr>
          <p:cNvSpPr txBox="1"/>
          <p:nvPr/>
        </p:nvSpPr>
        <p:spPr>
          <a:xfrm>
            <a:off x="-26239" y="7666587"/>
            <a:ext cx="3481390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480" tIns="30480" rIns="30480" bIns="30480" anchor="ctr">
            <a:spAutoFit/>
          </a:bodyPr>
          <a:lstStyle>
            <a:lvl1pPr algn="ctr" defTabSz="495300">
              <a:defRPr sz="1200" i="1">
                <a:solidFill>
                  <a:srgbClr val="3F1A40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rPr dirty="0">
                <a:solidFill>
                  <a:srgbClr val="3D043D"/>
                </a:solidFill>
              </a:rPr>
              <a:t>Copyright MDS Alignment LTD. 202</a:t>
            </a:r>
            <a:r>
              <a:rPr lang="en-GB" dirty="0">
                <a:solidFill>
                  <a:srgbClr val="3D043D"/>
                </a:solidFill>
              </a:rPr>
              <a:t>6</a:t>
            </a:r>
            <a:endParaRPr dirty="0">
              <a:solidFill>
                <a:srgbClr val="3D04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073771"/>
      </p:ext>
    </p:extLst>
  </p:cSld>
  <p:clrMapOvr>
    <a:masterClrMapping/>
  </p:clrMapOvr>
  <p:transition spd="med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iStock-480391137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36" b="12936"/>
          <a:stretch/>
        </p:blipFill>
        <p:spPr>
          <a:xfrm>
            <a:off x="-1390093" y="-16075"/>
            <a:ext cx="16717822" cy="8261651"/>
          </a:xfrm>
          <a:prstGeom prst="rect">
            <a:avLst/>
          </a:prstGeom>
          <a:ln w="12700">
            <a:solidFill>
              <a:srgbClr val="FFFFFF"/>
            </a:solidFill>
          </a:ln>
          <a:effectLst>
            <a:outerShdw blurRad="50800" rotWithShape="0">
              <a:srgbClr val="808080">
                <a:alpha val="40000"/>
              </a:srgbClr>
            </a:outerShdw>
          </a:effectLst>
        </p:spPr>
      </p:pic>
      <p:grpSp>
        <p:nvGrpSpPr>
          <p:cNvPr id="312" name="Group"/>
          <p:cNvGrpSpPr/>
          <p:nvPr/>
        </p:nvGrpSpPr>
        <p:grpSpPr>
          <a:xfrm>
            <a:off x="445436" y="1128459"/>
            <a:ext cx="4322669" cy="6261067"/>
            <a:chOff x="-1" y="-1"/>
            <a:chExt cx="4322667" cy="6261065"/>
          </a:xfrm>
        </p:grpSpPr>
        <p:sp>
          <p:nvSpPr>
            <p:cNvPr id="309" name="Rectangle"/>
            <p:cNvSpPr/>
            <p:nvPr/>
          </p:nvSpPr>
          <p:spPr>
            <a:xfrm>
              <a:off x="-1" y="-1"/>
              <a:ext cx="4322667" cy="6261065"/>
            </a:xfrm>
            <a:prstGeom prst="rect">
              <a:avLst/>
            </a:prstGeom>
            <a:solidFill>
              <a:srgbClr val="FFFFFF">
                <a:alpha val="88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 dirty="0"/>
            </a:p>
          </p:txBody>
        </p:sp>
        <p:sp>
          <p:nvSpPr>
            <p:cNvPr id="310" name="Coaching…"/>
            <p:cNvSpPr txBox="1"/>
            <p:nvPr/>
          </p:nvSpPr>
          <p:spPr>
            <a:xfrm>
              <a:off x="112661" y="730783"/>
              <a:ext cx="4122078" cy="49244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algn="ctr">
                <a:defRPr sz="44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F0695C"/>
                  </a:solidFill>
                </a:rPr>
                <a:t>Understand</a:t>
              </a:r>
              <a:endParaRPr dirty="0">
                <a:solidFill>
                  <a:srgbClr val="F0695C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endParaRPr lang="en-GB" dirty="0">
                <a:solidFill>
                  <a:srgbClr val="3D043D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3D043D"/>
                  </a:solidFill>
                </a:rPr>
                <a:t>How their supply chain works today</a:t>
              </a: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endParaRPr lang="en-GB" dirty="0">
                <a:solidFill>
                  <a:srgbClr val="3D043D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3D043D"/>
                  </a:solidFill>
                </a:rPr>
                <a:t>Their key markets</a:t>
              </a: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endParaRPr lang="en-GB" dirty="0">
                <a:solidFill>
                  <a:srgbClr val="3D043D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3D043D"/>
                  </a:solidFill>
                </a:rPr>
                <a:t>Aspirations for the future and timeline for getting there</a:t>
              </a:r>
              <a:endParaRPr dirty="0">
                <a:solidFill>
                  <a:srgbClr val="3D043D"/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934B7CE-1083-8E9F-1327-DED8D06313D4}"/>
              </a:ext>
            </a:extLst>
          </p:cNvPr>
          <p:cNvGrpSpPr/>
          <p:nvPr/>
        </p:nvGrpSpPr>
        <p:grpSpPr>
          <a:xfrm>
            <a:off x="5153865" y="1128459"/>
            <a:ext cx="4322669" cy="6261067"/>
            <a:chOff x="5153865" y="1128459"/>
            <a:chExt cx="4322669" cy="6261067"/>
          </a:xfrm>
        </p:grpSpPr>
        <p:sp>
          <p:nvSpPr>
            <p:cNvPr id="299" name="Rectangle"/>
            <p:cNvSpPr/>
            <p:nvPr/>
          </p:nvSpPr>
          <p:spPr>
            <a:xfrm>
              <a:off x="5153865" y="1128459"/>
              <a:ext cx="4322669" cy="6261067"/>
            </a:xfrm>
            <a:prstGeom prst="rect">
              <a:avLst/>
            </a:prstGeom>
            <a:solidFill>
              <a:srgbClr val="FFFFFF">
                <a:alpha val="88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 dirty="0"/>
            </a:p>
          </p:txBody>
        </p:sp>
        <p:sp>
          <p:nvSpPr>
            <p:cNvPr id="2" name="Coaching…">
              <a:extLst>
                <a:ext uri="{FF2B5EF4-FFF2-40B4-BE49-F238E27FC236}">
                  <a16:creationId xmlns:a16="http://schemas.microsoft.com/office/drawing/2014/main" id="{775DAF7E-7149-184F-C09A-87E77893890D}"/>
                </a:ext>
              </a:extLst>
            </p:cNvPr>
            <p:cNvSpPr txBox="1"/>
            <p:nvPr/>
          </p:nvSpPr>
          <p:spPr>
            <a:xfrm>
              <a:off x="5266529" y="1859243"/>
              <a:ext cx="4122080" cy="49244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algn="ctr">
                <a:defRPr sz="44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F0695C"/>
                  </a:solidFill>
                </a:rPr>
                <a:t>Identify</a:t>
              </a:r>
              <a:endParaRPr dirty="0">
                <a:solidFill>
                  <a:srgbClr val="F0695C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endParaRPr lang="en-GB" dirty="0">
                <a:solidFill>
                  <a:srgbClr val="3D043D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3D043D"/>
                  </a:solidFill>
                </a:rPr>
                <a:t>Where their pain points are?</a:t>
              </a: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endParaRPr lang="en-GB" dirty="0">
                <a:solidFill>
                  <a:srgbClr val="3D043D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3D043D"/>
                  </a:solidFill>
                </a:rPr>
                <a:t>What would they change now?</a:t>
              </a: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endParaRPr lang="en-GB" dirty="0">
                <a:solidFill>
                  <a:srgbClr val="3D043D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3D043D"/>
                  </a:solidFill>
                </a:rPr>
                <a:t>What’s stopping them?</a:t>
              </a:r>
              <a:endParaRPr dirty="0">
                <a:solidFill>
                  <a:srgbClr val="3D043D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8FB1067-59B8-88B8-FFE0-36C810375F30}"/>
              </a:ext>
            </a:extLst>
          </p:cNvPr>
          <p:cNvGrpSpPr/>
          <p:nvPr/>
        </p:nvGrpSpPr>
        <p:grpSpPr>
          <a:xfrm>
            <a:off x="9862296" y="1128459"/>
            <a:ext cx="4322669" cy="6261067"/>
            <a:chOff x="9862296" y="1128459"/>
            <a:chExt cx="4322669" cy="6261067"/>
          </a:xfrm>
        </p:grpSpPr>
        <p:sp>
          <p:nvSpPr>
            <p:cNvPr id="305" name="Rectangle"/>
            <p:cNvSpPr/>
            <p:nvPr/>
          </p:nvSpPr>
          <p:spPr>
            <a:xfrm>
              <a:off x="9862296" y="1128459"/>
              <a:ext cx="4322669" cy="6261067"/>
            </a:xfrm>
            <a:prstGeom prst="rect">
              <a:avLst/>
            </a:prstGeom>
            <a:solidFill>
              <a:srgbClr val="FFFFFF">
                <a:alpha val="8818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" name="Coaching…">
              <a:extLst>
                <a:ext uri="{FF2B5EF4-FFF2-40B4-BE49-F238E27FC236}">
                  <a16:creationId xmlns:a16="http://schemas.microsoft.com/office/drawing/2014/main" id="{A677E082-35B6-2649-8574-D45364D3922A}"/>
                </a:ext>
              </a:extLst>
            </p:cNvPr>
            <p:cNvSpPr txBox="1"/>
            <p:nvPr/>
          </p:nvSpPr>
          <p:spPr>
            <a:xfrm>
              <a:off x="9957374" y="1867121"/>
              <a:ext cx="4122080" cy="49244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algn="ctr">
                <a:defRPr sz="44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F0695C"/>
                  </a:solidFill>
                </a:rPr>
                <a:t>Share</a:t>
              </a:r>
              <a:endParaRPr dirty="0">
                <a:solidFill>
                  <a:srgbClr val="F0695C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endParaRPr lang="en-GB" dirty="0">
                <a:solidFill>
                  <a:srgbClr val="3D043D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3D043D"/>
                  </a:solidFill>
                </a:rPr>
                <a:t>Benefits of working with your company</a:t>
              </a: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endParaRPr lang="en-GB" dirty="0">
                <a:solidFill>
                  <a:srgbClr val="3D043D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3D043D"/>
                  </a:solidFill>
                </a:rPr>
                <a:t>Solutions you can offer based on their feedback</a:t>
              </a: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endParaRPr lang="en-GB" dirty="0">
                <a:solidFill>
                  <a:srgbClr val="3D043D"/>
                </a:solidFill>
              </a:endParaRPr>
            </a:p>
            <a:p>
              <a:pPr algn="ctr">
                <a:defRPr sz="3000">
                  <a:solidFill>
                    <a:srgbClr val="3F1A40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pPr>
              <a:r>
                <a:rPr lang="en-GB" dirty="0">
                  <a:solidFill>
                    <a:srgbClr val="3D043D"/>
                  </a:solidFill>
                </a:rPr>
                <a:t>What’s in it for them</a:t>
              </a:r>
              <a:endParaRPr dirty="0">
                <a:solidFill>
                  <a:srgbClr val="3D043D"/>
                </a:solidFill>
              </a:endParaRPr>
            </a:p>
          </p:txBody>
        </p:sp>
      </p:grpSp>
      <p:sp>
        <p:nvSpPr>
          <p:cNvPr id="6" name="Copyright MDS Alignment LTD. 2025">
            <a:extLst>
              <a:ext uri="{FF2B5EF4-FFF2-40B4-BE49-F238E27FC236}">
                <a16:creationId xmlns:a16="http://schemas.microsoft.com/office/drawing/2014/main" id="{724B8629-843E-822D-6388-74AD3121F10E}"/>
              </a:ext>
            </a:extLst>
          </p:cNvPr>
          <p:cNvSpPr txBox="1"/>
          <p:nvPr/>
        </p:nvSpPr>
        <p:spPr>
          <a:xfrm>
            <a:off x="10983514" y="7686637"/>
            <a:ext cx="3481390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480" tIns="30480" rIns="30480" bIns="30480" anchor="ctr">
            <a:spAutoFit/>
          </a:bodyPr>
          <a:lstStyle>
            <a:lvl1pPr algn="ctr" defTabSz="495300">
              <a:defRPr sz="1200" i="1">
                <a:solidFill>
                  <a:srgbClr val="3F1A40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rPr dirty="0">
                <a:solidFill>
                  <a:srgbClr val="FFFFFF"/>
                </a:solidFill>
              </a:rPr>
              <a:t>Copyright MDS Alignment LTD. 2025</a:t>
            </a:r>
          </a:p>
        </p:txBody>
      </p:sp>
      <p:sp>
        <p:nvSpPr>
          <p:cNvPr id="7" name="Shape 1">
            <a:extLst>
              <a:ext uri="{FF2B5EF4-FFF2-40B4-BE49-F238E27FC236}">
                <a16:creationId xmlns:a16="http://schemas.microsoft.com/office/drawing/2014/main" id="{6B554B0D-8F09-85A0-516E-B8DB76917522}"/>
              </a:ext>
            </a:extLst>
          </p:cNvPr>
          <p:cNvSpPr/>
          <p:nvPr/>
        </p:nvSpPr>
        <p:spPr>
          <a:xfrm>
            <a:off x="-1193800" y="127872"/>
            <a:ext cx="16281400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E13E5-72AD-0E87-8923-AE5AAE9F1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iStock-480391137.jpeg">
            <a:extLst>
              <a:ext uri="{FF2B5EF4-FFF2-40B4-BE49-F238E27FC236}">
                <a16:creationId xmlns:a16="http://schemas.microsoft.com/office/drawing/2014/main" id="{37C4682A-1D7F-8E0F-F6D7-21FDC679D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82" b="12982"/>
          <a:stretch/>
        </p:blipFill>
        <p:spPr>
          <a:xfrm>
            <a:off x="-1390093" y="-16075"/>
            <a:ext cx="16717822" cy="8261651"/>
          </a:xfrm>
          <a:prstGeom prst="rect">
            <a:avLst/>
          </a:prstGeom>
          <a:ln w="12700">
            <a:solidFill>
              <a:srgbClr val="FFFFFF"/>
            </a:solidFill>
          </a:ln>
          <a:effectLst>
            <a:outerShdw blurRad="50800" rotWithShape="0">
              <a:srgbClr val="808080">
                <a:alpha val="40000"/>
              </a:srgbClr>
            </a:outerShdw>
          </a:effectLst>
        </p:spPr>
      </p:pic>
      <p:sp>
        <p:nvSpPr>
          <p:cNvPr id="299" name="Rectangle">
            <a:extLst>
              <a:ext uri="{FF2B5EF4-FFF2-40B4-BE49-F238E27FC236}">
                <a16:creationId xmlns:a16="http://schemas.microsoft.com/office/drawing/2014/main" id="{9AB0FB44-7CBC-1001-BB72-09CEF8CF44F9}"/>
              </a:ext>
            </a:extLst>
          </p:cNvPr>
          <p:cNvSpPr/>
          <p:nvPr/>
        </p:nvSpPr>
        <p:spPr>
          <a:xfrm>
            <a:off x="-1390093" y="6537489"/>
            <a:ext cx="16970061" cy="1692111"/>
          </a:xfrm>
          <a:prstGeom prst="rect">
            <a:avLst/>
          </a:prstGeom>
          <a:solidFill>
            <a:srgbClr val="FFFFFF">
              <a:alpha val="88000"/>
            </a:srgbClr>
          </a:solidFill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ctr">
            <a:no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</p:txBody>
      </p:sp>
      <p:sp>
        <p:nvSpPr>
          <p:cNvPr id="2" name="Coaching…">
            <a:extLst>
              <a:ext uri="{FF2B5EF4-FFF2-40B4-BE49-F238E27FC236}">
                <a16:creationId xmlns:a16="http://schemas.microsoft.com/office/drawing/2014/main" id="{80EACF55-B0DC-F7C8-2C26-9658DE790A80}"/>
              </a:ext>
            </a:extLst>
          </p:cNvPr>
          <p:cNvSpPr txBox="1"/>
          <p:nvPr/>
        </p:nvSpPr>
        <p:spPr>
          <a:xfrm>
            <a:off x="637408" y="6998825"/>
            <a:ext cx="13355579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4400">
                <a:solidFill>
                  <a:srgbClr val="3F1A4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lang="en-GB" dirty="0">
                <a:solidFill>
                  <a:srgbClr val="3D043D"/>
                </a:solidFill>
              </a:rPr>
              <a:t>It’s about building a partnership</a:t>
            </a:r>
            <a:endParaRPr dirty="0">
              <a:solidFill>
                <a:srgbClr val="3D043D"/>
              </a:solidFill>
            </a:endParaRPr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8C4DC8E6-ED92-9CD1-7F9E-70ECC334B75C}"/>
              </a:ext>
            </a:extLst>
          </p:cNvPr>
          <p:cNvSpPr/>
          <p:nvPr/>
        </p:nvSpPr>
        <p:spPr>
          <a:xfrm>
            <a:off x="-1705709" y="-16075"/>
            <a:ext cx="17285677" cy="1692111"/>
          </a:xfrm>
          <a:prstGeom prst="rect">
            <a:avLst/>
          </a:prstGeom>
          <a:solidFill>
            <a:srgbClr val="FFFFFF">
              <a:alpha val="88000"/>
            </a:srgbClr>
          </a:solidFill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ctr">
            <a:no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 dirty="0"/>
          </a:p>
        </p:txBody>
      </p:sp>
      <p:sp>
        <p:nvSpPr>
          <p:cNvPr id="5" name="Coaching…">
            <a:extLst>
              <a:ext uri="{FF2B5EF4-FFF2-40B4-BE49-F238E27FC236}">
                <a16:creationId xmlns:a16="http://schemas.microsoft.com/office/drawing/2014/main" id="{FB118CE8-E12E-DE70-75C4-BE18AF2A1286}"/>
              </a:ext>
            </a:extLst>
          </p:cNvPr>
          <p:cNvSpPr txBox="1"/>
          <p:nvPr/>
        </p:nvSpPr>
        <p:spPr>
          <a:xfrm>
            <a:off x="637408" y="445261"/>
            <a:ext cx="13355579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algn="ctr">
              <a:defRPr sz="4400">
                <a:solidFill>
                  <a:srgbClr val="3F1A4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lang="en-GB" dirty="0">
                <a:solidFill>
                  <a:srgbClr val="F0695C"/>
                </a:solidFill>
              </a:rPr>
              <a:t>It’s not about gaining a customer</a:t>
            </a:r>
            <a:endParaRPr dirty="0">
              <a:solidFill>
                <a:srgbClr val="F0695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987785"/>
      </p:ext>
    </p:extLst>
  </p:cSld>
  <p:clrMapOvr>
    <a:masterClrMapping/>
  </p:clrMapOvr>
  <p:transition spd="med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063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307475-74B6-B102-280E-011379FBB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57AF8ECE-568B-11B8-C5D0-41D927C8ADB8}"/>
              </a:ext>
            </a:extLst>
          </p:cNvPr>
          <p:cNvSpPr/>
          <p:nvPr/>
        </p:nvSpPr>
        <p:spPr>
          <a:xfrm>
            <a:off x="0" y="0"/>
            <a:ext cx="555955" cy="8229600"/>
          </a:xfrm>
          <a:prstGeom prst="rect">
            <a:avLst/>
          </a:prstGeom>
          <a:solidFill>
            <a:srgbClr val="F0695D"/>
          </a:solidFill>
          <a:ln w="12700">
            <a:solidFill>
              <a:srgbClr val="F0695D"/>
            </a:solidFill>
            <a:prstDash val="solid"/>
          </a:ln>
        </p:spPr>
        <p:txBody>
          <a:bodyPr/>
          <a:lstStyle/>
          <a:p>
            <a:pPr defTabSz="1463040" hangingPunct="1"/>
            <a:endParaRPr lang="en-US" sz="2880" kern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115DE9A-D301-8230-1CAB-7571F2EFC2A1}"/>
              </a:ext>
            </a:extLst>
          </p:cNvPr>
          <p:cNvSpPr/>
          <p:nvPr/>
        </p:nvSpPr>
        <p:spPr>
          <a:xfrm>
            <a:off x="1024128" y="1901952"/>
            <a:ext cx="124358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000" b="1" spc="128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SECTION 8</a:t>
            </a:r>
            <a:endParaRPr lang="en-US" sz="2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356CF31F-6670-9B07-5F7D-80B7A41C7B6D}"/>
              </a:ext>
            </a:extLst>
          </p:cNvPr>
          <p:cNvSpPr/>
          <p:nvPr/>
        </p:nvSpPr>
        <p:spPr>
          <a:xfrm>
            <a:off x="1024128" y="2662733"/>
            <a:ext cx="12582144" cy="3072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704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Key Takeaways  </a:t>
            </a:r>
          </a:p>
          <a:p>
            <a:pPr defTabSz="1463040" hangingPunct="1"/>
            <a:r>
              <a:rPr lang="en-US" sz="704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and Next Steps</a:t>
            </a:r>
            <a:endParaRPr lang="en-US" sz="70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0EDC90E8-4F7B-DC69-C55C-FE594F2B827C}"/>
              </a:ext>
            </a:extLst>
          </p:cNvPr>
          <p:cNvSpPr/>
          <p:nvPr/>
        </p:nvSpPr>
        <p:spPr>
          <a:xfrm>
            <a:off x="1024128" y="5852160"/>
            <a:ext cx="1258214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400" i="1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Cross-Border eCommerce for Logistics Professionals</a:t>
            </a:r>
            <a:endParaRPr lang="en-US" sz="24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6117326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3D043D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20" name="Shape 1"/>
          <p:cNvSpPr/>
          <p:nvPr/>
        </p:nvSpPr>
        <p:spPr>
          <a:xfrm>
            <a:off x="291939" y="342900"/>
            <a:ext cx="14046521" cy="75438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321" name="16.jpeg" descr="16.jpeg"/>
          <p:cNvPicPr>
            <a:picLocks noChangeAspect="1"/>
          </p:cNvPicPr>
          <p:nvPr/>
        </p:nvPicPr>
        <p:blipFill>
          <a:blip r:embed="rId2"/>
          <a:srcRect l="22879" r="18241"/>
          <a:stretch>
            <a:fillRect/>
          </a:stretch>
        </p:blipFill>
        <p:spPr>
          <a:xfrm>
            <a:off x="579298" y="554583"/>
            <a:ext cx="6329370" cy="7120540"/>
          </a:xfrm>
          <a:prstGeom prst="rect">
            <a:avLst/>
          </a:prstGeom>
          <a:ln w="12700">
            <a:miter lim="400000"/>
          </a:ln>
        </p:spPr>
      </p:pic>
      <p:sp>
        <p:nvSpPr>
          <p:cNvPr id="324" name="Title 3"/>
          <p:cNvSpPr txBox="1"/>
          <p:nvPr/>
        </p:nvSpPr>
        <p:spPr>
          <a:xfrm>
            <a:off x="7315199" y="1743129"/>
            <a:ext cx="6635809" cy="5202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4" tIns="36574" rIns="36574" bIns="36574">
            <a:noAutofit/>
          </a:bodyPr>
          <a:lstStyle/>
          <a:p>
            <a:pPr marL="470534" indent="-470534" defTabSz="675485">
              <a:buClr>
                <a:srgbClr val="F0695C"/>
              </a:buClr>
              <a:buSzPct val="100000"/>
              <a:buFont typeface="Wingdings" pitchFamily="2" charset="2"/>
              <a:buChar char="v"/>
              <a:defRPr sz="2508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sz="2600" dirty="0">
                <a:solidFill>
                  <a:srgbClr val="3D043D"/>
                </a:solidFill>
                <a:latin typeface="Avenir Book" panose="02000503020000020003" pitchFamily="2" charset="0"/>
              </a:rPr>
              <a:t>eCommerce is now the backbone of global retail, and it touches every market</a:t>
            </a:r>
          </a:p>
          <a:p>
            <a:pPr marL="470534" indent="-470534" defTabSz="675485">
              <a:buClr>
                <a:srgbClr val="F0695C"/>
              </a:buClr>
              <a:buSzPct val="100000"/>
              <a:buFont typeface="Wingdings" pitchFamily="2" charset="2"/>
              <a:buChar char="v"/>
              <a:defRPr sz="2508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sz="2600" dirty="0">
              <a:solidFill>
                <a:srgbClr val="3D043D"/>
              </a:solidFill>
              <a:latin typeface="Avenir Book" panose="02000503020000020003" pitchFamily="2" charset="0"/>
            </a:endParaRPr>
          </a:p>
          <a:p>
            <a:pPr marL="470534" indent="-470534" defTabSz="675485">
              <a:buClr>
                <a:srgbClr val="F0695C"/>
              </a:buClr>
              <a:buSzPct val="100000"/>
              <a:buFont typeface="Wingdings" pitchFamily="2" charset="2"/>
              <a:buChar char="v"/>
              <a:defRPr sz="2508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sz="2600" dirty="0">
                <a:solidFill>
                  <a:srgbClr val="3D043D"/>
                </a:solidFill>
                <a:latin typeface="Avenir Book" panose="02000503020000020003" pitchFamily="2" charset="0"/>
              </a:rPr>
              <a:t>Knowing the difference between B2C, B2B, D2C, and marketplaces helps you design better offers</a:t>
            </a:r>
          </a:p>
          <a:p>
            <a:pPr marL="470534" indent="-470534" defTabSz="675485">
              <a:lnSpc>
                <a:spcPct val="90000"/>
              </a:lnSpc>
              <a:buClr>
                <a:srgbClr val="F0695C"/>
              </a:buClr>
              <a:buSzPct val="100000"/>
              <a:buFont typeface="Wingdings" pitchFamily="2" charset="2"/>
              <a:buChar char="v"/>
              <a:defRPr sz="2508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sz="2600" dirty="0">
              <a:solidFill>
                <a:srgbClr val="3D043D"/>
              </a:solidFill>
              <a:latin typeface="Avenir Book" panose="02000503020000020003" pitchFamily="2" charset="0"/>
            </a:endParaRPr>
          </a:p>
          <a:p>
            <a:pPr marL="470534" indent="-470534" defTabSz="675485">
              <a:buClr>
                <a:srgbClr val="F0695C"/>
              </a:buClr>
              <a:buSzPct val="100000"/>
              <a:buFont typeface="Wingdings" pitchFamily="2" charset="2"/>
              <a:buChar char="v"/>
              <a:defRPr sz="2508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sz="2600" dirty="0">
                <a:solidFill>
                  <a:srgbClr val="3D043D"/>
                </a:solidFill>
                <a:latin typeface="Avenir Book" panose="02000503020000020003" pitchFamily="2" charset="0"/>
              </a:rPr>
              <a:t>Success means </a:t>
            </a:r>
            <a:r>
              <a:rPr lang="en-GB" sz="2600" dirty="0">
                <a:solidFill>
                  <a:srgbClr val="3D043D"/>
                </a:solidFill>
                <a:latin typeface="Avenir Book" panose="02000503020000020003" pitchFamily="2" charset="0"/>
              </a:rPr>
              <a:t>getting your customers to </a:t>
            </a:r>
            <a:r>
              <a:rPr lang="en-GB" sz="2600" dirty="0">
                <a:solidFill>
                  <a:srgbClr val="F0695C"/>
                </a:solidFill>
                <a:latin typeface="Avenir Book" panose="02000503020000020003" pitchFamily="2" charset="0"/>
              </a:rPr>
              <a:t>KNOW, LIKE </a:t>
            </a:r>
            <a:r>
              <a:rPr lang="en-GB" sz="2600" dirty="0">
                <a:solidFill>
                  <a:srgbClr val="3D043D"/>
                </a:solidFill>
                <a:latin typeface="Avenir Book" panose="02000503020000020003" pitchFamily="2" charset="0"/>
              </a:rPr>
              <a:t>and </a:t>
            </a:r>
            <a:r>
              <a:rPr lang="en-GB" sz="2600" dirty="0">
                <a:solidFill>
                  <a:srgbClr val="F0695C"/>
                </a:solidFill>
                <a:latin typeface="Avenir Book" panose="02000503020000020003" pitchFamily="2" charset="0"/>
              </a:rPr>
              <a:t>TRUST </a:t>
            </a:r>
            <a:r>
              <a:rPr lang="en-GB" sz="2600" dirty="0">
                <a:solidFill>
                  <a:srgbClr val="3D043D"/>
                </a:solidFill>
                <a:latin typeface="Avenir Book" panose="02000503020000020003" pitchFamily="2" charset="0"/>
              </a:rPr>
              <a:t>you by offering them great </a:t>
            </a:r>
            <a:r>
              <a:rPr sz="2600" dirty="0">
                <a:solidFill>
                  <a:srgbClr val="3D043D"/>
                </a:solidFill>
                <a:latin typeface="Avenir Book" panose="02000503020000020003" pitchFamily="2" charset="0"/>
              </a:rPr>
              <a:t>customer experience</a:t>
            </a:r>
          </a:p>
          <a:p>
            <a:pPr marL="470534" indent="-470534" defTabSz="675485">
              <a:lnSpc>
                <a:spcPct val="90000"/>
              </a:lnSpc>
              <a:buClr>
                <a:srgbClr val="F0695C"/>
              </a:buClr>
              <a:buSzPct val="100000"/>
              <a:buFont typeface="Wingdings" pitchFamily="2" charset="2"/>
              <a:buChar char="v"/>
              <a:defRPr sz="2508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sz="2600" dirty="0">
              <a:solidFill>
                <a:srgbClr val="3D043D"/>
              </a:solidFill>
              <a:latin typeface="Avenir Book" panose="02000503020000020003" pitchFamily="2" charset="0"/>
            </a:endParaRPr>
          </a:p>
          <a:p>
            <a:pPr marL="470534" indent="-470534" defTabSz="675485">
              <a:buClr>
                <a:srgbClr val="F0695C"/>
              </a:buClr>
              <a:buSzPct val="100000"/>
              <a:buFont typeface="Wingdings" pitchFamily="2" charset="2"/>
              <a:buChar char="v"/>
              <a:defRPr sz="2508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sz="2600" dirty="0">
                <a:solidFill>
                  <a:srgbClr val="3D043D"/>
                </a:solidFill>
                <a:latin typeface="Avenir Book" panose="02000503020000020003" pitchFamily="2" charset="0"/>
              </a:rPr>
              <a:t>Suppliers </a:t>
            </a:r>
            <a:r>
              <a:rPr sz="2600" dirty="0">
                <a:solidFill>
                  <a:srgbClr val="3D043D"/>
                </a:solidFill>
                <a:latin typeface="Avenir Book" panose="02000503020000020003" pitchFamily="2" charset="0"/>
              </a:rPr>
              <a:t>who adapt can become real partners, not just carriers</a:t>
            </a:r>
          </a:p>
        </p:txBody>
      </p:sp>
      <p:sp>
        <p:nvSpPr>
          <p:cNvPr id="325" name="Title 3"/>
          <p:cNvSpPr txBox="1"/>
          <p:nvPr/>
        </p:nvSpPr>
        <p:spPr>
          <a:xfrm>
            <a:off x="7360673" y="643192"/>
            <a:ext cx="4723739" cy="915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574" tIns="36574" rIns="36574" bIns="36574">
            <a:normAutofit/>
          </a:bodyPr>
          <a:lstStyle>
            <a:lvl1pPr defTabSz="1185061">
              <a:lnSpc>
                <a:spcPct val="90000"/>
              </a:lnSpc>
              <a:defRPr sz="44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rPr lang="en-GB" dirty="0">
                <a:solidFill>
                  <a:srgbClr val="3D043D"/>
                </a:solidFill>
              </a:rPr>
              <a:t>Key Takeaways</a:t>
            </a:r>
            <a:endParaRPr dirty="0">
              <a:solidFill>
                <a:srgbClr val="3D043D"/>
              </a:solidFill>
            </a:endParaRPr>
          </a:p>
        </p:txBody>
      </p:sp>
      <p:sp>
        <p:nvSpPr>
          <p:cNvPr id="2" name="Shape 1">
            <a:extLst>
              <a:ext uri="{FF2B5EF4-FFF2-40B4-BE49-F238E27FC236}">
                <a16:creationId xmlns:a16="http://schemas.microsoft.com/office/drawing/2014/main" id="{FE0C8800-3D7C-0A3F-4B5F-09F4B1417B51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" name="Copyright MDS Alignment LTD. 2025">
            <a:extLst>
              <a:ext uri="{FF2B5EF4-FFF2-40B4-BE49-F238E27FC236}">
                <a16:creationId xmlns:a16="http://schemas.microsoft.com/office/drawing/2014/main" id="{CADC68BD-8092-43B0-EFDB-5B58A782B957}"/>
              </a:ext>
            </a:extLst>
          </p:cNvPr>
          <p:cNvSpPr txBox="1"/>
          <p:nvPr/>
        </p:nvSpPr>
        <p:spPr>
          <a:xfrm>
            <a:off x="10652760" y="7522209"/>
            <a:ext cx="3481390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480" tIns="30480" rIns="30480" bIns="30480" anchor="ctr">
            <a:spAutoFit/>
          </a:bodyPr>
          <a:lstStyle>
            <a:lvl1pPr algn="ctr" defTabSz="495300">
              <a:defRPr sz="1200" i="1">
                <a:solidFill>
                  <a:srgbClr val="3F1A40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rPr dirty="0">
                <a:solidFill>
                  <a:srgbClr val="3D043D"/>
                </a:solidFill>
              </a:rPr>
              <a:t>Copyright MDS Alignment LTD. 202</a:t>
            </a:r>
            <a:r>
              <a:rPr lang="en-GB" dirty="0">
                <a:solidFill>
                  <a:srgbClr val="3D043D"/>
                </a:solidFill>
              </a:rPr>
              <a:t>6</a:t>
            </a:r>
            <a:endParaRPr dirty="0">
              <a:solidFill>
                <a:srgbClr val="3D043D"/>
              </a:solidFill>
            </a:endParaRPr>
          </a:p>
        </p:txBody>
      </p:sp>
    </p:spTree>
  </p:cSld>
  <p:clrMapOvr>
    <a:masterClrMapping/>
  </p:clrMapOvr>
  <p:transition spd="med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8A925-F874-8FB2-1B84-AEBF177C1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0">
            <a:extLst>
              <a:ext uri="{FF2B5EF4-FFF2-40B4-BE49-F238E27FC236}">
                <a16:creationId xmlns:a16="http://schemas.microsoft.com/office/drawing/2014/main" id="{AD5A9F4B-35EA-FB58-990D-73FE89BB2701}"/>
              </a:ext>
            </a:extLst>
          </p:cNvPr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3D043D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20" name="Shape 1">
            <a:extLst>
              <a:ext uri="{FF2B5EF4-FFF2-40B4-BE49-F238E27FC236}">
                <a16:creationId xmlns:a16="http://schemas.microsoft.com/office/drawing/2014/main" id="{80274FD3-0C70-00BB-99E9-5F53223974CE}"/>
              </a:ext>
            </a:extLst>
          </p:cNvPr>
          <p:cNvSpPr/>
          <p:nvPr/>
        </p:nvSpPr>
        <p:spPr>
          <a:xfrm>
            <a:off x="291939" y="342900"/>
            <a:ext cx="14046521" cy="75438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24" name="Title 3">
            <a:extLst>
              <a:ext uri="{FF2B5EF4-FFF2-40B4-BE49-F238E27FC236}">
                <a16:creationId xmlns:a16="http://schemas.microsoft.com/office/drawing/2014/main" id="{156964C2-C428-3707-4A3B-7373783C9922}"/>
              </a:ext>
            </a:extLst>
          </p:cNvPr>
          <p:cNvSpPr txBox="1"/>
          <p:nvPr/>
        </p:nvSpPr>
        <p:spPr>
          <a:xfrm>
            <a:off x="512617" y="1857832"/>
            <a:ext cx="13605164" cy="5387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6574" tIns="36574" rIns="36574" bIns="36574">
            <a:noAutofit/>
          </a:bodyPr>
          <a:lstStyle/>
          <a:p>
            <a:pPr marL="514350" indent="-514350" defTabSz="675485">
              <a:buClr>
                <a:srgbClr val="F0695C"/>
              </a:buClr>
              <a:buSzPct val="120000"/>
              <a:buFont typeface="Wingdings" pitchFamily="2" charset="2"/>
              <a:buChar char="ü"/>
              <a:defRPr sz="2508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sz="2400" dirty="0">
                <a:solidFill>
                  <a:srgbClr val="3D043D"/>
                </a:solidFill>
                <a:latin typeface="Avenir Medium" panose="02000503020000020003" pitchFamily="2" charset="0"/>
              </a:rPr>
              <a:t>The </a:t>
            </a:r>
            <a:r>
              <a:rPr sz="2400" dirty="0">
                <a:solidFill>
                  <a:srgbClr val="3D043D"/>
                </a:solidFill>
                <a:latin typeface="Avenir Medium" panose="02000503020000020003" pitchFamily="2" charset="0"/>
              </a:rPr>
              <a:t>eCommerce </a:t>
            </a:r>
            <a:r>
              <a:rPr lang="en-GB" sz="2400" dirty="0">
                <a:solidFill>
                  <a:srgbClr val="3D043D"/>
                </a:solidFill>
                <a:latin typeface="Avenir Medium" panose="02000503020000020003" pitchFamily="2" charset="0"/>
              </a:rPr>
              <a:t>landscape; </a:t>
            </a:r>
            <a:r>
              <a:rPr lang="en-GB" sz="2400" dirty="0">
                <a:solidFill>
                  <a:srgbClr val="F0695C"/>
                </a:solidFill>
                <a:latin typeface="Avenir Light" panose="020B0402020203020204" pitchFamily="34" charset="77"/>
              </a:rPr>
              <a:t>growth trends and global markets</a:t>
            </a:r>
          </a:p>
          <a:p>
            <a:pPr marL="514350" indent="-514350" defTabSz="675485">
              <a:buClr>
                <a:srgbClr val="F0695C"/>
              </a:buClr>
              <a:buSzPct val="120000"/>
              <a:buFont typeface="Wingdings" pitchFamily="2" charset="2"/>
              <a:buChar char="ü"/>
              <a:defRPr sz="2508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lang="en-GB" sz="2400" dirty="0">
              <a:solidFill>
                <a:srgbClr val="3D043D"/>
              </a:solidFill>
              <a:latin typeface="Avenir Light" panose="020B0402020203020204" pitchFamily="34" charset="77"/>
            </a:endParaRPr>
          </a:p>
          <a:p>
            <a:pPr marL="514350" indent="-514350" defTabSz="675485">
              <a:buClr>
                <a:srgbClr val="F0695C"/>
              </a:buClr>
              <a:buSzPct val="120000"/>
              <a:buFont typeface="Wingdings" pitchFamily="2" charset="2"/>
              <a:buChar char="ü"/>
              <a:defRPr sz="2508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sz="2400" dirty="0">
                <a:solidFill>
                  <a:srgbClr val="3D043D"/>
                </a:solidFill>
                <a:latin typeface="Avenir Medium" panose="02000503020000020003" pitchFamily="2" charset="0"/>
              </a:rPr>
              <a:t>Cross-border eCommerce 101;</a:t>
            </a:r>
            <a:r>
              <a:rPr lang="en-GB" sz="2400" b="1" dirty="0">
                <a:solidFill>
                  <a:srgbClr val="3D043D"/>
                </a:solidFill>
                <a:latin typeface="Avenir Next Ultra Light" panose="020B0203020202020204" pitchFamily="34" charset="77"/>
              </a:rPr>
              <a:t> </a:t>
            </a:r>
            <a:r>
              <a:rPr lang="en-GB" sz="2400" dirty="0">
                <a:solidFill>
                  <a:srgbClr val="F0695C"/>
                </a:solidFill>
                <a:latin typeface="Avenir Book" panose="02000503020000020003" pitchFamily="2" charset="0"/>
              </a:rPr>
              <a:t>what eCommerce customers want</a:t>
            </a:r>
          </a:p>
          <a:p>
            <a:pPr marL="514350" indent="-514350" defTabSz="675485">
              <a:buClr>
                <a:srgbClr val="F0695C"/>
              </a:buClr>
              <a:buSzPct val="120000"/>
              <a:buFont typeface="Wingdings" pitchFamily="2" charset="2"/>
              <a:buChar char="ü"/>
              <a:defRPr sz="2508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lang="en-GB" sz="2400" dirty="0">
              <a:solidFill>
                <a:srgbClr val="3D043D"/>
              </a:solidFill>
              <a:latin typeface="Avenir Next Ultra Light" panose="020B0203020202020204" pitchFamily="34" charset="77"/>
            </a:endParaRPr>
          </a:p>
          <a:p>
            <a:pPr marL="514350" indent="-514350" defTabSz="675485">
              <a:buClr>
                <a:srgbClr val="F0695C"/>
              </a:buClr>
              <a:buSzPct val="120000"/>
              <a:buFont typeface="Wingdings" pitchFamily="2" charset="2"/>
              <a:buChar char="ü"/>
              <a:defRPr sz="2508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sz="2400" dirty="0">
                <a:solidFill>
                  <a:srgbClr val="3D043D"/>
                </a:solidFill>
                <a:latin typeface="Avenir Medium" panose="02000503020000020003" pitchFamily="2" charset="0"/>
              </a:rPr>
              <a:t>Essential eCommerce Terminology;</a:t>
            </a:r>
            <a:r>
              <a:rPr lang="en-GB" sz="2400" dirty="0">
                <a:solidFill>
                  <a:srgbClr val="3D043D"/>
                </a:solidFill>
              </a:rPr>
              <a:t> </a:t>
            </a:r>
            <a:r>
              <a:rPr sz="2400" dirty="0">
                <a:solidFill>
                  <a:srgbClr val="F0695C"/>
                </a:solidFill>
                <a:latin typeface="Avenir Book" panose="02000503020000020003" pitchFamily="2" charset="0"/>
              </a:rPr>
              <a:t>the </a:t>
            </a:r>
            <a:r>
              <a:rPr lang="en-GB" sz="2400" dirty="0">
                <a:solidFill>
                  <a:srgbClr val="F0695C"/>
                </a:solidFill>
                <a:latin typeface="Avenir Book" panose="02000503020000020003" pitchFamily="2" charset="0"/>
              </a:rPr>
              <a:t>language of retailers and why NPS matters</a:t>
            </a:r>
          </a:p>
          <a:p>
            <a:pPr defTabSz="675485">
              <a:buClr>
                <a:srgbClr val="F0695C"/>
              </a:buClr>
              <a:buSzPct val="120000"/>
              <a:defRPr sz="2508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sz="2400" dirty="0">
              <a:solidFill>
                <a:srgbClr val="3D043D"/>
              </a:solidFill>
            </a:endParaRPr>
          </a:p>
          <a:p>
            <a:pPr marL="514350" indent="-514350" defTabSz="675485">
              <a:buClr>
                <a:srgbClr val="F0695C"/>
              </a:buClr>
              <a:buSzPct val="120000"/>
              <a:buFont typeface="Wingdings" pitchFamily="2" charset="2"/>
              <a:buChar char="ü"/>
              <a:defRPr sz="2508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sz="2400" dirty="0">
                <a:solidFill>
                  <a:srgbClr val="3D043D"/>
                </a:solidFill>
                <a:latin typeface="Avenir Medium" panose="02000503020000020003" pitchFamily="2" charset="0"/>
              </a:rPr>
              <a:t>Tech, Tools &amp; Platforms; </a:t>
            </a:r>
            <a:r>
              <a:rPr lang="en-GB" sz="2400" dirty="0">
                <a:solidFill>
                  <a:srgbClr val="F0695C"/>
                </a:solidFill>
                <a:latin typeface="Avenir Book" panose="02000503020000020003" pitchFamily="2" charset="0"/>
              </a:rPr>
              <a:t>importance of API integration to grow and scale your business</a:t>
            </a:r>
          </a:p>
          <a:p>
            <a:pPr marL="514350" indent="-514350" defTabSz="675485">
              <a:buClr>
                <a:srgbClr val="F0695C"/>
              </a:buClr>
              <a:buSzPct val="120000"/>
              <a:buFont typeface="Wingdings" pitchFamily="2" charset="2"/>
              <a:buChar char="ü"/>
              <a:defRPr sz="2508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sz="2400" dirty="0">
              <a:solidFill>
                <a:srgbClr val="F0695C"/>
              </a:solidFill>
              <a:latin typeface="Avenir Book" panose="02000503020000020003" pitchFamily="2" charset="0"/>
            </a:endParaRPr>
          </a:p>
          <a:p>
            <a:pPr marL="514350" indent="-514350" defTabSz="675485">
              <a:buClr>
                <a:srgbClr val="F0695C"/>
              </a:buClr>
              <a:buSzPct val="120000"/>
              <a:buFont typeface="Wingdings" pitchFamily="2" charset="2"/>
              <a:buChar char="ü"/>
              <a:defRPr sz="2508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sz="2400" dirty="0">
                <a:solidFill>
                  <a:srgbClr val="3D043D"/>
                </a:solidFill>
                <a:latin typeface="Avenir Medium" panose="02000503020000020003" pitchFamily="2" charset="0"/>
              </a:rPr>
              <a:t>Where you are in the eCommerce Supply chain; </a:t>
            </a:r>
            <a:r>
              <a:rPr lang="en-GB" sz="2400" dirty="0">
                <a:solidFill>
                  <a:srgbClr val="F0695C"/>
                </a:solidFill>
                <a:latin typeface="Avenir Book" panose="02000503020000020003" pitchFamily="2" charset="0"/>
              </a:rPr>
              <a:t>areas of opportunity for growth</a:t>
            </a:r>
          </a:p>
          <a:p>
            <a:pPr marL="514350" indent="-514350" defTabSz="675485">
              <a:buClr>
                <a:srgbClr val="F0695C"/>
              </a:buClr>
              <a:buSzPct val="120000"/>
              <a:buFont typeface="Wingdings" pitchFamily="2" charset="2"/>
              <a:buChar char="ü"/>
              <a:defRPr sz="2508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 lang="en-GB" sz="2400" dirty="0">
              <a:solidFill>
                <a:srgbClr val="3D043D"/>
              </a:solidFill>
            </a:endParaRPr>
          </a:p>
          <a:p>
            <a:pPr marL="514350" indent="-514350" defTabSz="675485">
              <a:buClr>
                <a:srgbClr val="F0695C"/>
              </a:buClr>
              <a:buSzPct val="120000"/>
              <a:buFont typeface="Wingdings" pitchFamily="2" charset="2"/>
              <a:buChar char="ü"/>
              <a:defRPr sz="2508">
                <a:solidFill>
                  <a:srgbClr val="212121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 lang="en-GB" sz="2400" dirty="0">
                <a:solidFill>
                  <a:srgbClr val="3D043D"/>
                </a:solidFill>
                <a:latin typeface="Avenir Medium" panose="02000503020000020003" pitchFamily="2" charset="0"/>
              </a:rPr>
              <a:t>How to attract &amp; work with eCommerce clients; </a:t>
            </a:r>
            <a:r>
              <a:rPr lang="en-GB" sz="2400" b="1" dirty="0">
                <a:solidFill>
                  <a:srgbClr val="F0695C"/>
                </a:solidFill>
                <a:latin typeface="Avenir Book" panose="02000503020000020003" pitchFamily="2" charset="0"/>
              </a:rPr>
              <a:t>t</a:t>
            </a:r>
            <a:r>
              <a:rPr lang="en-GB" sz="2400" dirty="0">
                <a:solidFill>
                  <a:srgbClr val="F0695C"/>
                </a:solidFill>
                <a:latin typeface="Avenir Book" panose="02000503020000020003" pitchFamily="2" charset="0"/>
              </a:rPr>
              <a:t>he principle of know, like, trust, and how to </a:t>
            </a:r>
            <a:r>
              <a:rPr sz="2400" dirty="0">
                <a:solidFill>
                  <a:srgbClr val="F0695C"/>
                </a:solidFill>
                <a:latin typeface="Avenir Book" panose="02000503020000020003" pitchFamily="2" charset="0"/>
              </a:rPr>
              <a:t>adapt </a:t>
            </a:r>
            <a:r>
              <a:rPr lang="en-GB" sz="2400" dirty="0">
                <a:solidFill>
                  <a:srgbClr val="F0695C"/>
                </a:solidFill>
                <a:latin typeface="Avenir Book" panose="02000503020000020003" pitchFamily="2" charset="0"/>
              </a:rPr>
              <a:t>to </a:t>
            </a:r>
            <a:r>
              <a:rPr sz="2400" dirty="0">
                <a:solidFill>
                  <a:srgbClr val="F0695C"/>
                </a:solidFill>
                <a:latin typeface="Avenir Book" panose="02000503020000020003" pitchFamily="2" charset="0"/>
              </a:rPr>
              <a:t>become partners, not just carriers</a:t>
            </a:r>
          </a:p>
        </p:txBody>
      </p:sp>
      <p:sp>
        <p:nvSpPr>
          <p:cNvPr id="325" name="Title 3">
            <a:extLst>
              <a:ext uri="{FF2B5EF4-FFF2-40B4-BE49-F238E27FC236}">
                <a16:creationId xmlns:a16="http://schemas.microsoft.com/office/drawing/2014/main" id="{8027D54E-94BC-4695-B64E-3B813BF6AA0E}"/>
              </a:ext>
            </a:extLst>
          </p:cNvPr>
          <p:cNvSpPr txBox="1"/>
          <p:nvPr/>
        </p:nvSpPr>
        <p:spPr>
          <a:xfrm>
            <a:off x="900546" y="727481"/>
            <a:ext cx="8572054" cy="915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6574" tIns="36574" rIns="36574" bIns="36574">
            <a:normAutofit/>
          </a:bodyPr>
          <a:lstStyle>
            <a:lvl1pPr defTabSz="1185061">
              <a:lnSpc>
                <a:spcPct val="90000"/>
              </a:lnSpc>
              <a:defRPr sz="44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rPr lang="en-GB" dirty="0">
                <a:solidFill>
                  <a:srgbClr val="3D043D"/>
                </a:solidFill>
              </a:rPr>
              <a:t>Summary of what we covered</a:t>
            </a:r>
            <a:endParaRPr dirty="0">
              <a:solidFill>
                <a:srgbClr val="3D043D"/>
              </a:solidFill>
            </a:endParaRPr>
          </a:p>
        </p:txBody>
      </p:sp>
      <p:sp>
        <p:nvSpPr>
          <p:cNvPr id="2" name="Shape 1">
            <a:extLst>
              <a:ext uri="{FF2B5EF4-FFF2-40B4-BE49-F238E27FC236}">
                <a16:creationId xmlns:a16="http://schemas.microsoft.com/office/drawing/2014/main" id="{BC4AE3B4-0A96-00F8-5BA7-2189E08CEA47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" name="Copyright MDS Alignment LTD. 2025">
            <a:extLst>
              <a:ext uri="{FF2B5EF4-FFF2-40B4-BE49-F238E27FC236}">
                <a16:creationId xmlns:a16="http://schemas.microsoft.com/office/drawing/2014/main" id="{BD780AEB-D78B-A1B3-23B5-F5263196721D}"/>
              </a:ext>
            </a:extLst>
          </p:cNvPr>
          <p:cNvSpPr txBox="1"/>
          <p:nvPr/>
        </p:nvSpPr>
        <p:spPr>
          <a:xfrm>
            <a:off x="10652760" y="7538251"/>
            <a:ext cx="3481390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480" tIns="30480" rIns="30480" bIns="30480" anchor="ctr">
            <a:spAutoFit/>
          </a:bodyPr>
          <a:lstStyle>
            <a:lvl1pPr algn="ctr" defTabSz="495300">
              <a:defRPr sz="1200" i="1">
                <a:solidFill>
                  <a:srgbClr val="3F1A40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rPr dirty="0">
                <a:solidFill>
                  <a:srgbClr val="3D043D"/>
                </a:solidFill>
              </a:rPr>
              <a:t>Copyright MDS Alignment LTD. 202</a:t>
            </a:r>
            <a:r>
              <a:rPr lang="en-GB" dirty="0">
                <a:solidFill>
                  <a:srgbClr val="3D043D"/>
                </a:solidFill>
              </a:rPr>
              <a:t>6</a:t>
            </a:r>
            <a:endParaRPr dirty="0">
              <a:solidFill>
                <a:srgbClr val="3D04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542428"/>
      </p:ext>
    </p:extLst>
  </p:cSld>
  <p:clrMapOvr>
    <a:masterClrMapping/>
  </p:clrMapOvr>
  <p:transition spd="med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Title 3"/>
          <p:cNvSpPr txBox="1"/>
          <p:nvPr/>
        </p:nvSpPr>
        <p:spPr>
          <a:xfrm>
            <a:off x="1019451" y="781345"/>
            <a:ext cx="9805341" cy="94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6574" tIns="36574" rIns="36574" bIns="36574">
            <a:normAutofit/>
          </a:bodyPr>
          <a:lstStyle>
            <a:lvl1pPr defTabSz="1185061">
              <a:lnSpc>
                <a:spcPct val="90000"/>
              </a:lnSpc>
              <a:defRPr sz="4400">
                <a:solidFill>
                  <a:srgbClr val="212121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rPr lang="en-GB" dirty="0">
                <a:solidFill>
                  <a:srgbClr val="F0695C"/>
                </a:solidFill>
              </a:rPr>
              <a:t>Next Steps</a:t>
            </a:r>
            <a:endParaRPr dirty="0">
              <a:solidFill>
                <a:srgbClr val="F0695C"/>
              </a:solidFill>
            </a:endParaRPr>
          </a:p>
        </p:txBody>
      </p:sp>
      <p:pic>
        <p:nvPicPr>
          <p:cNvPr id="2" name="Picture 1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2996B650-C4D5-5797-5CE2-65E5E48A7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03" y="346904"/>
            <a:ext cx="2397221" cy="2427566"/>
          </a:xfrm>
          <a:prstGeom prst="rect">
            <a:avLst/>
          </a:prstGeom>
        </p:spPr>
      </p:pic>
      <p:graphicFrame>
        <p:nvGraphicFramePr>
          <p:cNvPr id="337" name="Title 3">
            <a:extLst>
              <a:ext uri="{FF2B5EF4-FFF2-40B4-BE49-F238E27FC236}">
                <a16:creationId xmlns:a16="http://schemas.microsoft.com/office/drawing/2014/main" id="{CE440688-E170-6A4A-A76C-5FF4F6238B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1514870"/>
              </p:ext>
            </p:extLst>
          </p:nvPr>
        </p:nvGraphicFramePr>
        <p:xfrm>
          <a:off x="1210176" y="2468469"/>
          <a:ext cx="12210048" cy="4864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hape 1">
            <a:extLst>
              <a:ext uri="{FF2B5EF4-FFF2-40B4-BE49-F238E27FC236}">
                <a16:creationId xmlns:a16="http://schemas.microsoft.com/office/drawing/2014/main" id="{C228BD0F-18EE-619E-E255-144832C1A0D6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89CF5E-7951-F53C-02F9-D3D9AB1CF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E9D3BFFD-6EE3-48E3-2E3D-1BD76F59EB1B}"/>
              </a:ext>
            </a:extLst>
          </p:cNvPr>
          <p:cNvSpPr/>
          <p:nvPr/>
        </p:nvSpPr>
        <p:spPr>
          <a:xfrm>
            <a:off x="658368" y="409651"/>
            <a:ext cx="13313664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463040" hangingPunct="1"/>
            <a:r>
              <a:rPr lang="en-US" sz="4400" kern="1200" dirty="0">
                <a:solidFill>
                  <a:srgbClr val="3D043D"/>
                </a:solidFill>
                <a:latin typeface="Avenir Light" panose="020B0402020203020204" pitchFamily="34" charset="77"/>
                <a:ea typeface="Avenir Book" pitchFamily="34" charset="-122"/>
                <a:cs typeface="Avenir Book" pitchFamily="34" charset="-120"/>
              </a:rPr>
              <a:t>eCommerce is Reshaping Global Air Cargo</a:t>
            </a:r>
            <a:endParaRPr lang="en-US" sz="4400" kern="1200" dirty="0">
              <a:solidFill>
                <a:srgbClr val="3D043D"/>
              </a:solidFill>
              <a:latin typeface="Avenir Light" panose="020B0402020203020204" pitchFamily="34" charset="77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9718329-BF3D-B632-4299-9D33D6A71E59}"/>
              </a:ext>
            </a:extLst>
          </p:cNvPr>
          <p:cNvGrpSpPr/>
          <p:nvPr/>
        </p:nvGrpSpPr>
        <p:grpSpPr>
          <a:xfrm>
            <a:off x="672998" y="1400147"/>
            <a:ext cx="13299034" cy="2662733"/>
            <a:chOff x="411480" y="1170432"/>
            <a:chExt cx="8311896" cy="1664208"/>
          </a:xfrm>
        </p:grpSpPr>
        <p:sp>
          <p:nvSpPr>
            <p:cNvPr id="4" name="Shape 2">
              <a:extLst>
                <a:ext uri="{FF2B5EF4-FFF2-40B4-BE49-F238E27FC236}">
                  <a16:creationId xmlns:a16="http://schemas.microsoft.com/office/drawing/2014/main" id="{11A95711-EF6C-9A05-48E6-128032AE32B0}"/>
                </a:ext>
              </a:extLst>
            </p:cNvPr>
            <p:cNvSpPr/>
            <p:nvPr/>
          </p:nvSpPr>
          <p:spPr>
            <a:xfrm>
              <a:off x="411480" y="1170432"/>
              <a:ext cx="2624328" cy="1664208"/>
            </a:xfrm>
            <a:prstGeom prst="rect">
              <a:avLst/>
            </a:prstGeom>
            <a:solidFill>
              <a:srgbClr val="571054"/>
            </a:solidFill>
            <a:ln w="12700">
              <a:solidFill>
                <a:srgbClr val="571054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" name="Shape 3">
              <a:extLst>
                <a:ext uri="{FF2B5EF4-FFF2-40B4-BE49-F238E27FC236}">
                  <a16:creationId xmlns:a16="http://schemas.microsoft.com/office/drawing/2014/main" id="{9AA55FA4-B57F-5242-4BB3-311A92EEE118}"/>
                </a:ext>
              </a:extLst>
            </p:cNvPr>
            <p:cNvSpPr/>
            <p:nvPr/>
          </p:nvSpPr>
          <p:spPr>
            <a:xfrm>
              <a:off x="411480" y="1170432"/>
              <a:ext cx="2624328" cy="64008"/>
            </a:xfrm>
            <a:prstGeom prst="rect">
              <a:avLst/>
            </a:prstGeom>
            <a:solidFill>
              <a:srgbClr val="F0695D"/>
            </a:solidFill>
            <a:ln w="12700">
              <a:solidFill>
                <a:srgbClr val="F0695D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" name="Text 4">
              <a:extLst>
                <a:ext uri="{FF2B5EF4-FFF2-40B4-BE49-F238E27FC236}">
                  <a16:creationId xmlns:a16="http://schemas.microsoft.com/office/drawing/2014/main" id="{61798E61-15CF-F0FF-47C2-4FC3141C7180}"/>
                </a:ext>
              </a:extLst>
            </p:cNvPr>
            <p:cNvSpPr/>
            <p:nvPr/>
          </p:nvSpPr>
          <p:spPr>
            <a:xfrm>
              <a:off x="411480" y="1261872"/>
              <a:ext cx="2624328" cy="8046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8960" b="1" kern="1200" dirty="0">
                  <a:solidFill>
                    <a:srgbClr val="F0695D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18%</a:t>
              </a:r>
              <a:endParaRPr lang="en-US" sz="896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" name="Text 5">
              <a:extLst>
                <a:ext uri="{FF2B5EF4-FFF2-40B4-BE49-F238E27FC236}">
                  <a16:creationId xmlns:a16="http://schemas.microsoft.com/office/drawing/2014/main" id="{03947E0E-35E3-C50D-D9A4-EFC448B2EF0B}"/>
                </a:ext>
              </a:extLst>
            </p:cNvPr>
            <p:cNvSpPr/>
            <p:nvPr/>
          </p:nvSpPr>
          <p:spPr>
            <a:xfrm>
              <a:off x="411480" y="2057400"/>
              <a:ext cx="2624328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1920" kern="1200" dirty="0">
                  <a:solidFill>
                    <a:srgbClr val="FFFFFF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of global air cargo</a:t>
              </a:r>
              <a:endParaRPr lang="en-US" sz="192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BD75AAB5-ADD6-722D-F338-51EEF54374AD}"/>
                </a:ext>
              </a:extLst>
            </p:cNvPr>
            <p:cNvSpPr/>
            <p:nvPr/>
          </p:nvSpPr>
          <p:spPr>
            <a:xfrm>
              <a:off x="411480" y="2286000"/>
              <a:ext cx="2624328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1920" b="1" kern="1200" dirty="0">
                  <a:solidFill>
                    <a:srgbClr val="FFFFFF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is eCommerce (2025)</a:t>
              </a:r>
              <a:endParaRPr lang="en-US" sz="192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Text 7">
              <a:extLst>
                <a:ext uri="{FF2B5EF4-FFF2-40B4-BE49-F238E27FC236}">
                  <a16:creationId xmlns:a16="http://schemas.microsoft.com/office/drawing/2014/main" id="{1F5AFC38-0126-5B31-FD84-8558B73B5740}"/>
                </a:ext>
              </a:extLst>
            </p:cNvPr>
            <p:cNvSpPr/>
            <p:nvPr/>
          </p:nvSpPr>
          <p:spPr>
            <a:xfrm>
              <a:off x="411480" y="2560320"/>
              <a:ext cx="2624328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1520" i="1" kern="1200" dirty="0">
                  <a:solidFill>
                    <a:srgbClr val="C9A8C8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Up from just 10% in 2017</a:t>
              </a:r>
              <a:endParaRPr lang="en-US" sz="152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Shape 8">
              <a:extLst>
                <a:ext uri="{FF2B5EF4-FFF2-40B4-BE49-F238E27FC236}">
                  <a16:creationId xmlns:a16="http://schemas.microsoft.com/office/drawing/2014/main" id="{90583DB6-B277-2987-866F-D4765597BE20}"/>
                </a:ext>
              </a:extLst>
            </p:cNvPr>
            <p:cNvSpPr/>
            <p:nvPr/>
          </p:nvSpPr>
          <p:spPr>
            <a:xfrm>
              <a:off x="3255264" y="1170432"/>
              <a:ext cx="2624328" cy="1664208"/>
            </a:xfrm>
            <a:prstGeom prst="rect">
              <a:avLst/>
            </a:prstGeom>
            <a:solidFill>
              <a:srgbClr val="571054"/>
            </a:solidFill>
            <a:ln w="12700">
              <a:solidFill>
                <a:srgbClr val="571054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Shape 9">
              <a:extLst>
                <a:ext uri="{FF2B5EF4-FFF2-40B4-BE49-F238E27FC236}">
                  <a16:creationId xmlns:a16="http://schemas.microsoft.com/office/drawing/2014/main" id="{1B794061-0B85-DE62-8765-569A55622B05}"/>
                </a:ext>
              </a:extLst>
            </p:cNvPr>
            <p:cNvSpPr/>
            <p:nvPr/>
          </p:nvSpPr>
          <p:spPr>
            <a:xfrm>
              <a:off x="3255264" y="1170432"/>
              <a:ext cx="2624328" cy="64008"/>
            </a:xfrm>
            <a:prstGeom prst="rect">
              <a:avLst/>
            </a:prstGeom>
            <a:solidFill>
              <a:srgbClr val="F0695D"/>
            </a:solidFill>
            <a:ln w="12700">
              <a:solidFill>
                <a:srgbClr val="F0695D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Text 10">
              <a:extLst>
                <a:ext uri="{FF2B5EF4-FFF2-40B4-BE49-F238E27FC236}">
                  <a16:creationId xmlns:a16="http://schemas.microsoft.com/office/drawing/2014/main" id="{15770318-EC40-3179-F21A-92CBF78632D8}"/>
                </a:ext>
              </a:extLst>
            </p:cNvPr>
            <p:cNvSpPr/>
            <p:nvPr/>
          </p:nvSpPr>
          <p:spPr>
            <a:xfrm>
              <a:off x="3255264" y="1261872"/>
              <a:ext cx="2624328" cy="8046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8960" b="1" kern="1200" dirty="0">
                  <a:solidFill>
                    <a:srgbClr val="F0695D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48%</a:t>
              </a:r>
              <a:endParaRPr lang="en-US" sz="896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Text 11">
              <a:extLst>
                <a:ext uri="{FF2B5EF4-FFF2-40B4-BE49-F238E27FC236}">
                  <a16:creationId xmlns:a16="http://schemas.microsoft.com/office/drawing/2014/main" id="{E1A352D3-A30E-5ECD-0F36-50C8EDFFBC44}"/>
                </a:ext>
              </a:extLst>
            </p:cNvPr>
            <p:cNvSpPr/>
            <p:nvPr/>
          </p:nvSpPr>
          <p:spPr>
            <a:xfrm>
              <a:off x="3255264" y="2057400"/>
              <a:ext cx="2624328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1920" kern="1200" dirty="0">
                  <a:solidFill>
                    <a:srgbClr val="FFFFFF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of volumes on key</a:t>
              </a:r>
              <a:endParaRPr lang="en-US" sz="192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Text 12">
              <a:extLst>
                <a:ext uri="{FF2B5EF4-FFF2-40B4-BE49-F238E27FC236}">
                  <a16:creationId xmlns:a16="http://schemas.microsoft.com/office/drawing/2014/main" id="{94845D2A-A7A0-8C15-A133-C505A251BB25}"/>
                </a:ext>
              </a:extLst>
            </p:cNvPr>
            <p:cNvSpPr/>
            <p:nvPr/>
          </p:nvSpPr>
          <p:spPr>
            <a:xfrm>
              <a:off x="3255264" y="2286000"/>
              <a:ext cx="2624328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1920" b="1" kern="1200" dirty="0">
                  <a:solidFill>
                    <a:srgbClr val="FFFFFF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eCommerce trade lanes</a:t>
              </a:r>
              <a:endParaRPr lang="en-US" sz="192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Text 13">
              <a:extLst>
                <a:ext uri="{FF2B5EF4-FFF2-40B4-BE49-F238E27FC236}">
                  <a16:creationId xmlns:a16="http://schemas.microsoft.com/office/drawing/2014/main" id="{3D2C5BB4-A0B2-0876-FB2D-EC67027486F3}"/>
                </a:ext>
              </a:extLst>
            </p:cNvPr>
            <p:cNvSpPr/>
            <p:nvPr/>
          </p:nvSpPr>
          <p:spPr>
            <a:xfrm>
              <a:off x="3255264" y="2560320"/>
              <a:ext cx="2624328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1520" i="1" kern="1200" dirty="0">
                  <a:solidFill>
                    <a:srgbClr val="C9A8C8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Asia-Pacific, US, Europe corridors</a:t>
              </a:r>
              <a:endParaRPr lang="en-US" sz="152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Shape 14">
              <a:extLst>
                <a:ext uri="{FF2B5EF4-FFF2-40B4-BE49-F238E27FC236}">
                  <a16:creationId xmlns:a16="http://schemas.microsoft.com/office/drawing/2014/main" id="{60BC8EFF-9B8F-519D-9A7C-AF8C64030228}"/>
                </a:ext>
              </a:extLst>
            </p:cNvPr>
            <p:cNvSpPr/>
            <p:nvPr/>
          </p:nvSpPr>
          <p:spPr>
            <a:xfrm>
              <a:off x="6099048" y="1170432"/>
              <a:ext cx="2624328" cy="1664208"/>
            </a:xfrm>
            <a:prstGeom prst="rect">
              <a:avLst/>
            </a:prstGeom>
            <a:solidFill>
              <a:srgbClr val="571054"/>
            </a:solidFill>
            <a:ln w="12700">
              <a:solidFill>
                <a:srgbClr val="571054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Shape 15">
              <a:extLst>
                <a:ext uri="{FF2B5EF4-FFF2-40B4-BE49-F238E27FC236}">
                  <a16:creationId xmlns:a16="http://schemas.microsoft.com/office/drawing/2014/main" id="{16442588-F669-815F-7670-440233234F2C}"/>
                </a:ext>
              </a:extLst>
            </p:cNvPr>
            <p:cNvSpPr/>
            <p:nvPr/>
          </p:nvSpPr>
          <p:spPr>
            <a:xfrm>
              <a:off x="6099048" y="1170432"/>
              <a:ext cx="2624328" cy="64008"/>
            </a:xfrm>
            <a:prstGeom prst="rect">
              <a:avLst/>
            </a:prstGeom>
            <a:solidFill>
              <a:srgbClr val="F0695D"/>
            </a:solidFill>
            <a:ln w="12700">
              <a:solidFill>
                <a:srgbClr val="F0695D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Text 16">
              <a:extLst>
                <a:ext uri="{FF2B5EF4-FFF2-40B4-BE49-F238E27FC236}">
                  <a16:creationId xmlns:a16="http://schemas.microsoft.com/office/drawing/2014/main" id="{D0CB790F-32F1-C428-FD58-93ABB71A7DAA}"/>
                </a:ext>
              </a:extLst>
            </p:cNvPr>
            <p:cNvSpPr/>
            <p:nvPr/>
          </p:nvSpPr>
          <p:spPr>
            <a:xfrm>
              <a:off x="6099048" y="1261872"/>
              <a:ext cx="2624328" cy="8046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8960" b="1" kern="1200" dirty="0">
                  <a:solidFill>
                    <a:srgbClr val="F0695D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80%</a:t>
              </a:r>
              <a:endParaRPr lang="en-US" sz="896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Text 17">
              <a:extLst>
                <a:ext uri="{FF2B5EF4-FFF2-40B4-BE49-F238E27FC236}">
                  <a16:creationId xmlns:a16="http://schemas.microsoft.com/office/drawing/2014/main" id="{6E4E70FF-DE2C-9C39-E42C-B47A6AB7004B}"/>
                </a:ext>
              </a:extLst>
            </p:cNvPr>
            <p:cNvSpPr/>
            <p:nvPr/>
          </p:nvSpPr>
          <p:spPr>
            <a:xfrm>
              <a:off x="6099048" y="2057400"/>
              <a:ext cx="2624328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1920" kern="1200" dirty="0">
                  <a:solidFill>
                    <a:srgbClr val="FFFFFF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of all cross-border</a:t>
              </a:r>
              <a:endParaRPr lang="en-US" sz="192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Text 18">
              <a:extLst>
                <a:ext uri="{FF2B5EF4-FFF2-40B4-BE49-F238E27FC236}">
                  <a16:creationId xmlns:a16="http://schemas.microsoft.com/office/drawing/2014/main" id="{CF190F09-2B25-1D80-41FD-5F57FF6CE9E8}"/>
                </a:ext>
              </a:extLst>
            </p:cNvPr>
            <p:cNvSpPr/>
            <p:nvPr/>
          </p:nvSpPr>
          <p:spPr>
            <a:xfrm>
              <a:off x="6099048" y="2286000"/>
              <a:ext cx="2624328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1920" b="1" kern="1200" dirty="0">
                  <a:solidFill>
                    <a:srgbClr val="FFFFFF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eCommerce ships by air</a:t>
              </a:r>
              <a:endParaRPr lang="en-US" sz="192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Text 19">
              <a:extLst>
                <a:ext uri="{FF2B5EF4-FFF2-40B4-BE49-F238E27FC236}">
                  <a16:creationId xmlns:a16="http://schemas.microsoft.com/office/drawing/2014/main" id="{ADBD4600-DE32-9E97-DB05-7773AF1A1398}"/>
                </a:ext>
              </a:extLst>
            </p:cNvPr>
            <p:cNvSpPr/>
            <p:nvPr/>
          </p:nvSpPr>
          <p:spPr>
            <a:xfrm>
              <a:off x="6099048" y="2560320"/>
              <a:ext cx="2624328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 defTabSz="1463040" hangingPunct="1"/>
              <a:r>
                <a:rPr lang="en-US" sz="1520" i="1" kern="1200" dirty="0">
                  <a:solidFill>
                    <a:srgbClr val="C9A8C8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Verified by IATA, McKinsey &amp; PwC</a:t>
              </a:r>
              <a:endParaRPr lang="en-US" sz="152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3A7EA46-D598-343F-50D1-A7A081F8763F}"/>
              </a:ext>
            </a:extLst>
          </p:cNvPr>
          <p:cNvGrpSpPr/>
          <p:nvPr/>
        </p:nvGrpSpPr>
        <p:grpSpPr>
          <a:xfrm>
            <a:off x="672998" y="4414009"/>
            <a:ext cx="6514986" cy="2871930"/>
            <a:chOff x="4800600" y="2743200"/>
            <a:chExt cx="3931920" cy="2084832"/>
          </a:xfrm>
        </p:grpSpPr>
        <p:sp>
          <p:nvSpPr>
            <p:cNvPr id="24" name="Shape 21">
              <a:extLst>
                <a:ext uri="{FF2B5EF4-FFF2-40B4-BE49-F238E27FC236}">
                  <a16:creationId xmlns:a16="http://schemas.microsoft.com/office/drawing/2014/main" id="{C022A5F2-8CCD-AC88-A79D-7C62C21B13F9}"/>
                </a:ext>
              </a:extLst>
            </p:cNvPr>
            <p:cNvSpPr/>
            <p:nvPr/>
          </p:nvSpPr>
          <p:spPr>
            <a:xfrm>
              <a:off x="4800600" y="2743200"/>
              <a:ext cx="3931920" cy="2084832"/>
            </a:xfrm>
            <a:prstGeom prst="rect">
              <a:avLst/>
            </a:prstGeom>
            <a:solidFill>
              <a:srgbClr val="F0695D"/>
            </a:solidFill>
            <a:ln w="12700">
              <a:solidFill>
                <a:srgbClr val="F0695D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Text 24">
              <a:extLst>
                <a:ext uri="{FF2B5EF4-FFF2-40B4-BE49-F238E27FC236}">
                  <a16:creationId xmlns:a16="http://schemas.microsoft.com/office/drawing/2014/main" id="{9369E229-8181-B7CC-2F1A-4A264344834A}"/>
                </a:ext>
              </a:extLst>
            </p:cNvPr>
            <p:cNvSpPr/>
            <p:nvPr/>
          </p:nvSpPr>
          <p:spPr>
            <a:xfrm>
              <a:off x="5001768" y="3168527"/>
              <a:ext cx="3602736" cy="429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defTabSz="1463040" hangingPunct="1"/>
              <a:r>
                <a:rPr lang="en-US" sz="1920" kern="1200" dirty="0">
                  <a:solidFill>
                    <a:prstClr val="white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eCommerce is now the growth engine for air cargo, </a:t>
              </a:r>
            </a:p>
            <a:p>
              <a:pPr defTabSz="1463040" hangingPunct="1"/>
              <a:r>
                <a:rPr lang="en-US" sz="1920" kern="1200" dirty="0">
                  <a:solidFill>
                    <a:prstClr val="white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and on track to reach 20–25% of all air cargo by 2027 </a:t>
              </a:r>
              <a:endParaRPr lang="en-US" sz="1920" kern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8" name="Text 25">
              <a:extLst>
                <a:ext uri="{FF2B5EF4-FFF2-40B4-BE49-F238E27FC236}">
                  <a16:creationId xmlns:a16="http://schemas.microsoft.com/office/drawing/2014/main" id="{C44780FA-C6E3-3A96-D2A7-12CC0EC1A347}"/>
                </a:ext>
              </a:extLst>
            </p:cNvPr>
            <p:cNvSpPr/>
            <p:nvPr/>
          </p:nvSpPr>
          <p:spPr>
            <a:xfrm>
              <a:off x="5001768" y="3914958"/>
              <a:ext cx="3602737" cy="47548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defTabSz="1463040" hangingPunct="1"/>
              <a:r>
                <a:rPr lang="en-US" sz="1920" kern="1200" dirty="0">
                  <a:solidFill>
                    <a:prstClr val="white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Asia-Pacific accounts for over 56% of all major eCommerce air freight corridors globally</a:t>
              </a:r>
              <a:endParaRPr lang="en-US" sz="1920" kern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0" name="Text 27">
            <a:extLst>
              <a:ext uri="{FF2B5EF4-FFF2-40B4-BE49-F238E27FC236}">
                <a16:creationId xmlns:a16="http://schemas.microsoft.com/office/drawing/2014/main" id="{F1389A4A-C547-3B4C-35F2-29DB25AE85E1}"/>
              </a:ext>
            </a:extLst>
          </p:cNvPr>
          <p:cNvSpPr/>
          <p:nvPr/>
        </p:nvSpPr>
        <p:spPr>
          <a:xfrm>
            <a:off x="658368" y="7754112"/>
            <a:ext cx="13313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defTabSz="1463040" hangingPunct="1"/>
            <a:r>
              <a:rPr lang="en-US" sz="1280" i="1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Sources: McKinsey, </a:t>
            </a:r>
            <a:r>
              <a:rPr lang="en-US" sz="1280" i="1" kern="1200" dirty="0" err="1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Aevean</a:t>
            </a:r>
            <a:r>
              <a:rPr lang="en-US" sz="1280" i="1" kern="1200" dirty="0">
                <a:solidFill>
                  <a:srgbClr val="C9A8C8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 / IATA WCS</a:t>
            </a:r>
            <a:endParaRPr lang="en-US" sz="128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FDE5198-A336-DC77-B000-26C6DFB17BB9}"/>
              </a:ext>
            </a:extLst>
          </p:cNvPr>
          <p:cNvGrpSpPr/>
          <p:nvPr/>
        </p:nvGrpSpPr>
        <p:grpSpPr>
          <a:xfrm>
            <a:off x="7442418" y="4414010"/>
            <a:ext cx="6729987" cy="2926080"/>
            <a:chOff x="411480" y="2999232"/>
            <a:chExt cx="4206242" cy="1828800"/>
          </a:xfrm>
        </p:grpSpPr>
        <p:graphicFrame>
          <p:nvGraphicFramePr>
            <p:cNvPr id="23" name="Chart 0">
              <a:extLst>
                <a:ext uri="{FF2B5EF4-FFF2-40B4-BE49-F238E27FC236}">
                  <a16:creationId xmlns:a16="http://schemas.microsoft.com/office/drawing/2014/main" id="{10B98314-6BAC-EB69-93B1-AD45DF595DA2}"/>
                </a:ext>
              </a:extLst>
            </p:cNvPr>
            <p:cNvGraphicFramePr/>
            <p:nvPr/>
          </p:nvGraphicFramePr>
          <p:xfrm>
            <a:off x="411480" y="2999232"/>
            <a:ext cx="4114800" cy="18288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Text 20">
              <a:extLst>
                <a:ext uri="{FF2B5EF4-FFF2-40B4-BE49-F238E27FC236}">
                  <a16:creationId xmlns:a16="http://schemas.microsoft.com/office/drawing/2014/main" id="{BD01050A-C595-EEFD-F073-B99FEB366BA2}"/>
                </a:ext>
              </a:extLst>
            </p:cNvPr>
            <p:cNvSpPr/>
            <p:nvPr/>
          </p:nvSpPr>
          <p:spPr>
            <a:xfrm>
              <a:off x="502922" y="3072384"/>
              <a:ext cx="4114800" cy="2194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defTabSz="1463040" hangingPunct="1"/>
              <a:r>
                <a:rPr lang="en-US" sz="1360" b="1" spc="160" dirty="0">
                  <a:solidFill>
                    <a:prstClr val="white"/>
                  </a:solidFill>
                  <a:latin typeface="Avenir Book" pitchFamily="34" charset="0"/>
                  <a:ea typeface="Avenir Book" pitchFamily="34" charset="-122"/>
                  <a:cs typeface="Avenir Book" pitchFamily="34" charset="-120"/>
                </a:rPr>
                <a:t>GROWTH OF eCOMMERCE SHARE OF AIR CARGO</a:t>
              </a:r>
              <a:endParaRPr lang="en-US" sz="1360" kern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" name="Shape 1">
            <a:extLst>
              <a:ext uri="{FF2B5EF4-FFF2-40B4-BE49-F238E27FC236}">
                <a16:creationId xmlns:a16="http://schemas.microsoft.com/office/drawing/2014/main" id="{BDCFCE03-F5DF-AB01-0BA1-6FCE305561D7}"/>
              </a:ext>
            </a:extLst>
          </p:cNvPr>
          <p:cNvSpPr/>
          <p:nvPr/>
        </p:nvSpPr>
        <p:spPr>
          <a:xfrm>
            <a:off x="176463" y="127871"/>
            <a:ext cx="14265916" cy="8035891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227601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9051009-AD0C-1C0C-384E-4493DBAE91C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32"/>
            <a:ext cx="14630400" cy="8229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ACAC9F-E025-5025-2E53-E83BF2C717AB}"/>
              </a:ext>
            </a:extLst>
          </p:cNvPr>
          <p:cNvSpPr txBox="1"/>
          <p:nvPr/>
        </p:nvSpPr>
        <p:spPr>
          <a:xfrm>
            <a:off x="2713347" y="2127653"/>
            <a:ext cx="11641281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2880" dirty="0">
                <a:solidFill>
                  <a:srgbClr val="F1F1F1"/>
                </a:solidFill>
                <a:latin typeface="-webkit-standard"/>
              </a:rPr>
              <a:t>Your Gateway to EXCELLENCE: ‘Best in Class eCommerce Logistics’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4BCD03C-2CAB-D5AB-CDCF-AD64D20541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149" y="800112"/>
            <a:ext cx="5256344" cy="1327541"/>
          </a:xfrm>
          <a:prstGeom prst="rect">
            <a:avLst/>
          </a:prstGeom>
        </p:spPr>
      </p:pic>
      <p:grpSp>
        <p:nvGrpSpPr>
          <p:cNvPr id="7" name="Incapacity to work">
            <a:extLst>
              <a:ext uri="{FF2B5EF4-FFF2-40B4-BE49-F238E27FC236}">
                <a16:creationId xmlns:a16="http://schemas.microsoft.com/office/drawing/2014/main" id="{292BE50F-4021-4940-86FC-70D791F332FB}"/>
              </a:ext>
            </a:extLst>
          </p:cNvPr>
          <p:cNvGrpSpPr/>
          <p:nvPr/>
        </p:nvGrpSpPr>
        <p:grpSpPr>
          <a:xfrm>
            <a:off x="1190788" y="5369896"/>
            <a:ext cx="7643920" cy="1464102"/>
            <a:chOff x="0" y="-1"/>
            <a:chExt cx="7643918" cy="1464101"/>
          </a:xfrm>
        </p:grpSpPr>
        <p:sp>
          <p:nvSpPr>
            <p:cNvPr id="9" name="Rectangle">
              <a:extLst>
                <a:ext uri="{FF2B5EF4-FFF2-40B4-BE49-F238E27FC236}">
                  <a16:creationId xmlns:a16="http://schemas.microsoft.com/office/drawing/2014/main" id="{F2657B81-570A-5C8F-B133-3195D0EDB46E}"/>
                </a:ext>
              </a:extLst>
            </p:cNvPr>
            <p:cNvSpPr/>
            <p:nvPr/>
          </p:nvSpPr>
          <p:spPr>
            <a:xfrm>
              <a:off x="0" y="-1"/>
              <a:ext cx="7643918" cy="1464101"/>
            </a:xfrm>
            <a:prstGeom prst="rect">
              <a:avLst/>
            </a:prstGeom>
            <a:solidFill>
              <a:srgbClr val="FFFFFF">
                <a:alpha val="75000"/>
              </a:srgbClr>
            </a:solidFill>
            <a:ln w="3175" cap="flat">
              <a:solidFill>
                <a:schemeClr val="bg2">
                  <a:alpha val="8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731519">
                <a:defRPr sz="4800">
                  <a:solidFill>
                    <a:srgbClr val="3F1A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pPr>
              <a:endParaRPr/>
            </a:p>
          </p:txBody>
        </p:sp>
        <p:sp>
          <p:nvSpPr>
            <p:cNvPr id="10" name="Support">
              <a:extLst>
                <a:ext uri="{FF2B5EF4-FFF2-40B4-BE49-F238E27FC236}">
                  <a16:creationId xmlns:a16="http://schemas.microsoft.com/office/drawing/2014/main" id="{0082CA15-F2FA-A571-82BE-349526A4B706}"/>
                </a:ext>
              </a:extLst>
            </p:cNvPr>
            <p:cNvSpPr txBox="1"/>
            <p:nvPr/>
          </p:nvSpPr>
          <p:spPr>
            <a:xfrm>
              <a:off x="1587" y="274463"/>
              <a:ext cx="7640744" cy="9151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6922" tIns="56922" rIns="56922" bIns="56922" numCol="1" anchor="ctr">
              <a:spAutoFit/>
            </a:bodyPr>
            <a:lstStyle>
              <a:lvl1pPr algn="ctr" defTabSz="731519">
                <a:defRPr sz="5200">
                  <a:solidFill>
                    <a:srgbClr val="3F1A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r>
                <a:rPr lang="en-GB" dirty="0">
                  <a:solidFill>
                    <a:schemeClr val="bg1"/>
                  </a:solidFill>
                </a:rPr>
                <a:t>Feedback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Marriage, children">
            <a:extLst>
              <a:ext uri="{FF2B5EF4-FFF2-40B4-BE49-F238E27FC236}">
                <a16:creationId xmlns:a16="http://schemas.microsoft.com/office/drawing/2014/main" id="{0646F064-A45F-29AB-97D7-F5372F3AE981}"/>
              </a:ext>
            </a:extLst>
          </p:cNvPr>
          <p:cNvGrpSpPr/>
          <p:nvPr/>
        </p:nvGrpSpPr>
        <p:grpSpPr>
          <a:xfrm>
            <a:off x="1190788" y="3382749"/>
            <a:ext cx="7643920" cy="1464102"/>
            <a:chOff x="0" y="-1"/>
            <a:chExt cx="7643918" cy="1464101"/>
          </a:xfrm>
        </p:grpSpPr>
        <p:sp>
          <p:nvSpPr>
            <p:cNvPr id="13" name="Rectangle">
              <a:extLst>
                <a:ext uri="{FF2B5EF4-FFF2-40B4-BE49-F238E27FC236}">
                  <a16:creationId xmlns:a16="http://schemas.microsoft.com/office/drawing/2014/main" id="{3499056E-E661-A13C-F5FB-DFE427FB1CC9}"/>
                </a:ext>
              </a:extLst>
            </p:cNvPr>
            <p:cNvSpPr/>
            <p:nvPr/>
          </p:nvSpPr>
          <p:spPr>
            <a:xfrm>
              <a:off x="0" y="-1"/>
              <a:ext cx="7643918" cy="1464101"/>
            </a:xfrm>
            <a:prstGeom prst="rect">
              <a:avLst/>
            </a:prstGeom>
            <a:solidFill>
              <a:srgbClr val="FFFFFF">
                <a:alpha val="75000"/>
              </a:srgbClr>
            </a:solidFill>
            <a:ln w="3175" cap="flat">
              <a:solidFill>
                <a:schemeClr val="bg2">
                  <a:alpha val="80000"/>
                </a:schemeClr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731519">
                <a:defRPr sz="4800">
                  <a:solidFill>
                    <a:srgbClr val="3F1A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pPr>
              <a:endParaRPr/>
            </a:p>
          </p:txBody>
        </p:sp>
        <p:sp>
          <p:nvSpPr>
            <p:cNvPr id="14" name="Summary">
              <a:extLst>
                <a:ext uri="{FF2B5EF4-FFF2-40B4-BE49-F238E27FC236}">
                  <a16:creationId xmlns:a16="http://schemas.microsoft.com/office/drawing/2014/main" id="{1404B350-5392-7229-74E0-A35E41FD1E01}"/>
                </a:ext>
              </a:extLst>
            </p:cNvPr>
            <p:cNvSpPr txBox="1"/>
            <p:nvPr/>
          </p:nvSpPr>
          <p:spPr>
            <a:xfrm>
              <a:off x="1587" y="274463"/>
              <a:ext cx="7640744" cy="9151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6922" tIns="56922" rIns="56922" bIns="56922" numCol="1" anchor="ctr">
              <a:spAutoFit/>
            </a:bodyPr>
            <a:lstStyle>
              <a:lvl1pPr algn="ctr" defTabSz="731519">
                <a:defRPr sz="5200">
                  <a:solidFill>
                    <a:srgbClr val="3F1A40"/>
                  </a:solidFill>
                  <a:latin typeface="Calibri Light"/>
                  <a:ea typeface="Calibri Light"/>
                  <a:cs typeface="Calibri Light"/>
                  <a:sym typeface="Calibri Light"/>
                </a:defRPr>
              </a:lvl1pPr>
            </a:lstStyle>
            <a:p>
              <a:r>
                <a:rPr lang="en-GB" dirty="0">
                  <a:solidFill>
                    <a:schemeClr val="bg1"/>
                  </a:solidFill>
                </a:rPr>
                <a:t>Support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F433541-446B-5070-BD1A-D7496225A5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072" y="4024571"/>
            <a:ext cx="2534964" cy="253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4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dvAuto="0"/>
      <p:bldP spid="12" grpId="0" animBg="1" advAuto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CB106-03CD-A201-3D2A-7131ABD9B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41A5F6E-578B-7D5C-0366-A1B67D30BE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32"/>
            <a:ext cx="14630400" cy="8229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F8550BC-2E96-5217-D173-E1C3A9FA72C6}"/>
              </a:ext>
            </a:extLst>
          </p:cNvPr>
          <p:cNvSpPr txBox="1"/>
          <p:nvPr/>
        </p:nvSpPr>
        <p:spPr>
          <a:xfrm>
            <a:off x="7283513" y="2458571"/>
            <a:ext cx="641749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3300" dirty="0">
                <a:solidFill>
                  <a:srgbClr val="F1F1F1"/>
                </a:solidFill>
                <a:latin typeface="-webkit-standard"/>
              </a:rPr>
              <a:t>By: Mandy Deakin-Snell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B1ABB2-27D1-5438-02A2-844C8D7E6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072" y="4024571"/>
            <a:ext cx="2534964" cy="2534964"/>
          </a:xfrm>
          <a:prstGeom prst="rect">
            <a:avLst/>
          </a:prstGeom>
        </p:spPr>
      </p:pic>
      <p:pic>
        <p:nvPicPr>
          <p:cNvPr id="5" name="Picture 4" descr="A certificate of completion with red and black design&#10;&#10;AI-generated content may be incorrect.">
            <a:extLst>
              <a:ext uri="{FF2B5EF4-FFF2-40B4-BE49-F238E27FC236}">
                <a16:creationId xmlns:a16="http://schemas.microsoft.com/office/drawing/2014/main" id="{3CFB7835-0196-4770-223B-7225CAC87E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468" y="2610328"/>
            <a:ext cx="3652499" cy="5276748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07330F0-8DD9-14B0-4758-E9AC9B0720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3893" y="494924"/>
            <a:ext cx="5256344" cy="132754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8C3D079-0150-1EEF-97F5-4422A9356441}"/>
              </a:ext>
            </a:extLst>
          </p:cNvPr>
          <p:cNvSpPr txBox="1"/>
          <p:nvPr/>
        </p:nvSpPr>
        <p:spPr>
          <a:xfrm>
            <a:off x="6111241" y="907177"/>
            <a:ext cx="574123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6000" b="1" dirty="0">
                <a:solidFill>
                  <a:srgbClr val="F1F1F1"/>
                </a:solidFill>
                <a:latin typeface="-webkit-standard"/>
              </a:rPr>
              <a:t>:  MASTERCLASS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332948-01A0-2E64-7555-C2028BC876B6}"/>
              </a:ext>
            </a:extLst>
          </p:cNvPr>
          <p:cNvSpPr txBox="1"/>
          <p:nvPr/>
        </p:nvSpPr>
        <p:spPr>
          <a:xfrm>
            <a:off x="2317766" y="1923205"/>
            <a:ext cx="11641281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3300" dirty="0">
                <a:solidFill>
                  <a:srgbClr val="F1F1F1"/>
                </a:solidFill>
                <a:latin typeface="-webkit-standard"/>
              </a:rPr>
              <a:t>Cross Border eCommerce: Basics to Business Growth</a:t>
            </a:r>
          </a:p>
        </p:txBody>
      </p:sp>
    </p:spTree>
    <p:extLst>
      <p:ext uri="{BB962C8B-B14F-4D97-AF65-F5344CB8AC3E}">
        <p14:creationId xmlns:p14="http://schemas.microsoft.com/office/powerpoint/2010/main" val="398162572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063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948CCB-95BB-AAF1-B53A-D90DAB381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1BE4781-CC78-739D-8776-F2CE3E6B7B5D}"/>
              </a:ext>
            </a:extLst>
          </p:cNvPr>
          <p:cNvGrpSpPr/>
          <p:nvPr/>
        </p:nvGrpSpPr>
        <p:grpSpPr>
          <a:xfrm>
            <a:off x="8935384" y="-731520"/>
            <a:ext cx="6583680" cy="6583680"/>
            <a:chOff x="9070848" y="-731520"/>
            <a:chExt cx="6583680" cy="6583680"/>
          </a:xfrm>
        </p:grpSpPr>
        <p:sp>
          <p:nvSpPr>
            <p:cNvPr id="2" name="Shape 0">
              <a:extLst>
                <a:ext uri="{FF2B5EF4-FFF2-40B4-BE49-F238E27FC236}">
                  <a16:creationId xmlns:a16="http://schemas.microsoft.com/office/drawing/2014/main" id="{41C4391A-50FA-26BB-52EC-7E062F92FFD1}"/>
                </a:ext>
              </a:extLst>
            </p:cNvPr>
            <p:cNvSpPr/>
            <p:nvPr/>
          </p:nvSpPr>
          <p:spPr>
            <a:xfrm>
              <a:off x="9070848" y="-731520"/>
              <a:ext cx="6583680" cy="6583680"/>
            </a:xfrm>
            <a:prstGeom prst="ellipse">
              <a:avLst/>
            </a:prstGeom>
            <a:solidFill>
              <a:srgbClr val="F0695D">
                <a:alpha val="15000"/>
              </a:srgbClr>
            </a:solidFill>
            <a:ln w="12700">
              <a:solidFill>
                <a:srgbClr val="F0695D"/>
              </a:solidFill>
              <a:prstDash val="solid"/>
            </a:ln>
          </p:spPr>
          <p:txBody>
            <a:bodyPr/>
            <a:lstStyle/>
            <a:p>
              <a:pPr defTabSz="1463040" hangingPunct="1"/>
              <a:endParaRPr lang="en-US" sz="2880" kern="12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" name="Shape 1">
              <a:extLst>
                <a:ext uri="{FF2B5EF4-FFF2-40B4-BE49-F238E27FC236}">
                  <a16:creationId xmlns:a16="http://schemas.microsoft.com/office/drawing/2014/main" id="{2DFF32D6-7B0E-0E81-0CFD-AAFC5464F93E}"/>
                </a:ext>
              </a:extLst>
            </p:cNvPr>
            <p:cNvSpPr/>
            <p:nvPr/>
          </p:nvSpPr>
          <p:spPr>
            <a:xfrm>
              <a:off x="10241280" y="365760"/>
              <a:ext cx="4389120" cy="4389120"/>
            </a:xfrm>
            <a:prstGeom prst="ellipse">
              <a:avLst/>
            </a:prstGeom>
            <a:solidFill>
              <a:srgbClr val="F0695D">
                <a:alpha val="30000"/>
              </a:srgbClr>
            </a:solidFill>
            <a:ln w="12700">
              <a:solidFill>
                <a:srgbClr val="F0695D"/>
              </a:solidFill>
              <a:prstDash val="solid"/>
            </a:ln>
          </p:spPr>
          <p:txBody>
            <a:bodyPr anchor="ctr"/>
            <a:lstStyle/>
            <a:p>
              <a:pPr marL="0" marR="0" lvl="0" indent="0" algn="ctr" defTabSz="14630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800" b="1" i="0" u="none" strike="noStrike" kern="1200" cap="none" spc="0" normalizeH="0" baseline="0" noProof="0" dirty="0">
                  <a:ln>
                    <a:noFill/>
                  </a:ln>
                  <a:solidFill>
                    <a:srgbClr val="E85040"/>
                  </a:solidFill>
                  <a:effectLst/>
                  <a:uLnTx/>
                  <a:uFillTx/>
                  <a:latin typeface="Avenir Book" pitchFamily="34" charset="0"/>
                  <a:ea typeface="Avenir Book" pitchFamily="34" charset="-122"/>
                  <a:cs typeface="Avenir Book" pitchFamily="34" charset="-120"/>
                  <a:sym typeface="Helvetica"/>
                </a:rPr>
                <a:t>?</a:t>
              </a:r>
              <a:endParaRPr kumimoji="0" lang="en-US" sz="2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4" name="Text 2">
            <a:extLst>
              <a:ext uri="{FF2B5EF4-FFF2-40B4-BE49-F238E27FC236}">
                <a16:creationId xmlns:a16="http://schemas.microsoft.com/office/drawing/2014/main" id="{DA25B100-DBF5-4140-7CAA-2F2696382F43}"/>
              </a:ext>
            </a:extLst>
          </p:cNvPr>
          <p:cNvSpPr/>
          <p:nvPr/>
        </p:nvSpPr>
        <p:spPr>
          <a:xfrm>
            <a:off x="877824" y="877824"/>
            <a:ext cx="80467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1760" b="1" spc="96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Open Question</a:t>
            </a:r>
            <a:endParaRPr lang="en-US" sz="176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E355A74B-AD25-7E87-B520-D43FF59015B3}"/>
              </a:ext>
            </a:extLst>
          </p:cNvPr>
          <p:cNvSpPr/>
          <p:nvPr/>
        </p:nvSpPr>
        <p:spPr>
          <a:xfrm>
            <a:off x="877824" y="1609344"/>
            <a:ext cx="10241280" cy="4681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6080" kern="1200" dirty="0">
                <a:solidFill>
                  <a:srgbClr val="FFFFFF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ANY QUESTIONS</a:t>
            </a:r>
            <a:endParaRPr lang="en-US" sz="608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6B758C32-08E4-39DD-4478-569D116C003F}"/>
              </a:ext>
            </a:extLst>
          </p:cNvPr>
          <p:cNvSpPr/>
          <p:nvPr/>
        </p:nvSpPr>
        <p:spPr>
          <a:xfrm>
            <a:off x="877824" y="6510528"/>
            <a:ext cx="11996928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1463040" hangingPunct="1"/>
            <a:r>
              <a:rPr lang="en-US" sz="2240" i="1" kern="1200" dirty="0">
                <a:solidFill>
                  <a:srgbClr val="F0695D"/>
                </a:solidFill>
                <a:latin typeface="Avenir Book" pitchFamily="34" charset="0"/>
                <a:ea typeface="Avenir Book" pitchFamily="34" charset="-122"/>
                <a:cs typeface="Avenir Book" pitchFamily="34" charset="-120"/>
              </a:rPr>
              <a:t>What’s  been most valuable from this Masterclass?</a:t>
            </a:r>
            <a:endParaRPr lang="en-US" sz="224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19991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38912"/>
            <a:ext cx="13313664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F06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Revenue Development of the Global eCommerce Market</a:t>
            </a:r>
            <a:endParaRPr lang="en-US" sz="3200" dirty="0">
              <a:solidFill>
                <a:srgbClr val="F0695C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58368" y="1199693"/>
            <a:ext cx="4389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6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US$ Trillions</a:t>
            </a:r>
            <a:endParaRPr lang="en-US" sz="1760" dirty="0"/>
          </a:p>
        </p:txBody>
      </p:sp>
      <p:sp>
        <p:nvSpPr>
          <p:cNvPr id="4" name="Shape 2"/>
          <p:cNvSpPr/>
          <p:nvPr/>
        </p:nvSpPr>
        <p:spPr>
          <a:xfrm>
            <a:off x="8631936" y="1258214"/>
            <a:ext cx="263347" cy="263347"/>
          </a:xfrm>
          <a:prstGeom prst="rect">
            <a:avLst/>
          </a:prstGeom>
          <a:solidFill>
            <a:srgbClr val="1D3461"/>
          </a:solidFill>
          <a:ln w="12700">
            <a:solidFill>
              <a:srgbClr val="1D3461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5" name="Text 3"/>
          <p:cNvSpPr/>
          <p:nvPr/>
        </p:nvSpPr>
        <p:spPr>
          <a:xfrm>
            <a:off x="8953805" y="1228953"/>
            <a:ext cx="1609344" cy="3218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387584" y="1258214"/>
            <a:ext cx="263347" cy="263347"/>
          </a:xfrm>
          <a:prstGeom prst="rect">
            <a:avLst/>
          </a:prstGeom>
          <a:solidFill>
            <a:srgbClr val="7A9CC6"/>
          </a:solidFill>
          <a:ln w="12700">
            <a:solidFill>
              <a:srgbClr val="1D3461"/>
            </a:solidFill>
            <a:prstDash val="solid"/>
          </a:ln>
        </p:spPr>
        <p:txBody>
          <a:bodyPr/>
          <a:lstStyle/>
          <a:p>
            <a:endParaRPr lang="en-US" sz="2880"/>
          </a:p>
        </p:txBody>
      </p:sp>
      <p:sp>
        <p:nvSpPr>
          <p:cNvPr id="7" name="Text 5"/>
          <p:cNvSpPr/>
          <p:nvPr/>
        </p:nvSpPr>
        <p:spPr>
          <a:xfrm>
            <a:off x="10709453" y="1228953"/>
            <a:ext cx="1755648" cy="3218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Forecast</a:t>
            </a:r>
            <a:endParaRPr lang="en-US" sz="1600" dirty="0"/>
          </a:p>
        </p:txBody>
      </p:sp>
      <p:graphicFrame>
        <p:nvGraphicFramePr>
          <p:cNvPr id="8" name="Chart 0"/>
          <p:cNvGraphicFramePr/>
          <p:nvPr>
            <p:extLst>
              <p:ext uri="{D42A27DB-BD31-4B8C-83A1-F6EECF244321}">
                <p14:modId xmlns:p14="http://schemas.microsoft.com/office/powerpoint/2010/main" val="2874098324"/>
              </p:ext>
            </p:extLst>
          </p:nvPr>
        </p:nvGraphicFramePr>
        <p:xfrm>
          <a:off x="585216" y="1536192"/>
          <a:ext cx="13459968" cy="5632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Shape 6"/>
          <p:cNvSpPr/>
          <p:nvPr/>
        </p:nvSpPr>
        <p:spPr>
          <a:xfrm>
            <a:off x="10928909" y="1609344"/>
            <a:ext cx="0" cy="5266944"/>
          </a:xfrm>
          <a:prstGeom prst="line">
            <a:avLst/>
          </a:prstGeom>
          <a:noFill/>
          <a:ln w="9525">
            <a:solidFill>
              <a:srgbClr val="94A3B8"/>
            </a:solidFill>
            <a:prstDash val="dash"/>
          </a:ln>
        </p:spPr>
        <p:txBody>
          <a:bodyPr/>
          <a:lstStyle/>
          <a:p>
            <a:endParaRPr lang="en-US" sz="2880"/>
          </a:p>
        </p:txBody>
      </p:sp>
      <p:sp>
        <p:nvSpPr>
          <p:cNvPr id="10" name="Text 7"/>
          <p:cNvSpPr/>
          <p:nvPr/>
        </p:nvSpPr>
        <p:spPr>
          <a:xfrm>
            <a:off x="10972800" y="1536192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4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Forecast →</a:t>
            </a:r>
            <a:endParaRPr lang="en-US" sz="1440" dirty="0"/>
          </a:p>
        </p:txBody>
      </p:sp>
      <p:sp>
        <p:nvSpPr>
          <p:cNvPr id="11" name="Text 8"/>
          <p:cNvSpPr/>
          <p:nvPr/>
        </p:nvSpPr>
        <p:spPr>
          <a:xfrm>
            <a:off x="4579315" y="2999232"/>
            <a:ext cx="1243584" cy="5559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60" i="1" dirty="0">
                <a:solidFill>
                  <a:srgbClr val="1D3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+24%</a:t>
            </a:r>
            <a:endParaRPr lang="en-US" sz="1360" dirty="0"/>
          </a:p>
          <a:p>
            <a:pPr algn="ctr"/>
            <a:r>
              <a:rPr lang="en-US" sz="1360" i="1" dirty="0">
                <a:solidFill>
                  <a:srgbClr val="1D3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(COVID)</a:t>
            </a:r>
            <a:endParaRPr lang="en-US" sz="1360" dirty="0"/>
          </a:p>
        </p:txBody>
      </p:sp>
      <p:sp>
        <p:nvSpPr>
          <p:cNvPr id="12" name="Text 9"/>
          <p:cNvSpPr/>
          <p:nvPr/>
        </p:nvSpPr>
        <p:spPr>
          <a:xfrm>
            <a:off x="7929677" y="1975104"/>
            <a:ext cx="1243584" cy="5559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60" i="1" dirty="0">
                <a:solidFill>
                  <a:srgbClr val="1D3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+9.7%</a:t>
            </a:r>
            <a:endParaRPr lang="en-US" sz="1360" dirty="0"/>
          </a:p>
        </p:txBody>
      </p:sp>
      <p:sp>
        <p:nvSpPr>
          <p:cNvPr id="13" name="Text 10"/>
          <p:cNvSpPr/>
          <p:nvPr/>
        </p:nvSpPr>
        <p:spPr>
          <a:xfrm>
            <a:off x="9802368" y="1726387"/>
            <a:ext cx="1243584" cy="5559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60" i="1" dirty="0">
                <a:solidFill>
                  <a:srgbClr val="1D3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+6.8%</a:t>
            </a:r>
            <a:endParaRPr lang="en-US" sz="1360" dirty="0"/>
          </a:p>
        </p:txBody>
      </p:sp>
      <p:sp>
        <p:nvSpPr>
          <p:cNvPr id="14" name="Text 11"/>
          <p:cNvSpPr/>
          <p:nvPr/>
        </p:nvSpPr>
        <p:spPr>
          <a:xfrm>
            <a:off x="658368" y="7490765"/>
            <a:ext cx="1331366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eMarketer via Shopify Global eCommerce Sales Growth Report (2026) &amp; Capital One Shopping Research (Mar 2026). Retail eCommerce, global.</a:t>
            </a:r>
            <a:endParaRPr lang="en-US" sz="1280" dirty="0"/>
          </a:p>
        </p:txBody>
      </p:sp>
      <p:sp>
        <p:nvSpPr>
          <p:cNvPr id="15" name="Shape 1">
            <a:extLst>
              <a:ext uri="{FF2B5EF4-FFF2-40B4-BE49-F238E27FC236}">
                <a16:creationId xmlns:a16="http://schemas.microsoft.com/office/drawing/2014/main" id="{B9A6989D-9933-B266-4CA0-5558102DA4D1}"/>
              </a:ext>
            </a:extLst>
          </p:cNvPr>
          <p:cNvSpPr/>
          <p:nvPr/>
        </p:nvSpPr>
        <p:spPr>
          <a:xfrm>
            <a:off x="188021" y="127872"/>
            <a:ext cx="14254358" cy="7973856"/>
          </a:xfrm>
          <a:prstGeom prst="rect">
            <a:avLst/>
          </a:prstGeom>
          <a:ln w="63500">
            <a:solidFill>
              <a:srgbClr val="F0695C"/>
            </a:solidFill>
          </a:ln>
        </p:spPr>
        <p:txBody>
          <a:bodyPr lIns="45718" tIns="45718" rIns="45718" bIns="45718"/>
          <a:lstStyle/>
          <a:p>
            <a:pPr>
              <a:defRPr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07D974-692F-2CB1-E3B6-83ADEEE54300}"/>
              </a:ext>
            </a:extLst>
          </p:cNvPr>
          <p:cNvSpPr/>
          <p:nvPr/>
        </p:nvSpPr>
        <p:spPr>
          <a:xfrm>
            <a:off x="945947" y="4952891"/>
            <a:ext cx="898624" cy="438912"/>
          </a:xfrm>
          <a:prstGeom prst="ellipse">
            <a:avLst/>
          </a:prstGeom>
          <a:noFill/>
          <a:ln w="28575" cap="flat">
            <a:solidFill>
              <a:srgbClr val="F0695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AC9AA9B-0DF0-9E9B-F652-B3354FDF96C6}"/>
              </a:ext>
            </a:extLst>
          </p:cNvPr>
          <p:cNvSpPr/>
          <p:nvPr/>
        </p:nvSpPr>
        <p:spPr>
          <a:xfrm>
            <a:off x="9618685" y="2739686"/>
            <a:ext cx="898624" cy="438912"/>
          </a:xfrm>
          <a:prstGeom prst="ellipse">
            <a:avLst/>
          </a:prstGeom>
          <a:noFill/>
          <a:ln w="28575" cap="flat">
            <a:solidFill>
              <a:srgbClr val="F0695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C590147-D1F7-47FD-5C5B-62B13E51A44D}"/>
              </a:ext>
            </a:extLst>
          </p:cNvPr>
          <p:cNvSpPr/>
          <p:nvPr/>
        </p:nvSpPr>
        <p:spPr>
          <a:xfrm>
            <a:off x="12895846" y="1901952"/>
            <a:ext cx="898624" cy="438912"/>
          </a:xfrm>
          <a:prstGeom prst="ellipse">
            <a:avLst/>
          </a:prstGeom>
          <a:noFill/>
          <a:ln w="28575" cap="flat">
            <a:solidFill>
              <a:srgbClr val="F0695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BDC6B89-0E53-4E3D-66CA-CA9E690BDC3C}"/>
              </a:ext>
            </a:extLst>
          </p:cNvPr>
          <p:cNvSpPr/>
          <p:nvPr/>
        </p:nvSpPr>
        <p:spPr>
          <a:xfrm>
            <a:off x="4766159" y="2860062"/>
            <a:ext cx="898619" cy="883878"/>
          </a:xfrm>
          <a:prstGeom prst="ellipse">
            <a:avLst/>
          </a:prstGeom>
          <a:noFill/>
          <a:ln w="28575" cap="flat">
            <a:solidFill>
              <a:srgbClr val="F0695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8" tIns="45718" rIns="45718" bIns="45718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Aptos"/>
        <a:ea typeface="Aptos"/>
        <a:cs typeface="Aptos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Aptos"/>
        <a:ea typeface="Aptos"/>
        <a:cs typeface="Aptos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84186</TotalTime>
  <Words>6336</Words>
  <Application>Microsoft Macintosh PowerPoint</Application>
  <PresentationFormat>Custom</PresentationFormat>
  <Paragraphs>1069</Paragraphs>
  <Slides>82</Slides>
  <Notes>51</Notes>
  <HiddenSlides>0</HiddenSlides>
  <MMClips>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82</vt:i4>
      </vt:variant>
    </vt:vector>
  </HeadingPairs>
  <TitlesOfParts>
    <vt:vector size="105" baseType="lpstr">
      <vt:lpstr>-webkit-standard</vt:lpstr>
      <vt:lpstr>Aptos</vt:lpstr>
      <vt:lpstr>Arial</vt:lpstr>
      <vt:lpstr>Avenir Black</vt:lpstr>
      <vt:lpstr>Avenir Book</vt:lpstr>
      <vt:lpstr>Avenir Heavy</vt:lpstr>
      <vt:lpstr>Avenir Light</vt:lpstr>
      <vt:lpstr>Avenir Light Oblique</vt:lpstr>
      <vt:lpstr>Avenir Medium</vt:lpstr>
      <vt:lpstr>Avenir Medium Oblique</vt:lpstr>
      <vt:lpstr>Avenir Next</vt:lpstr>
      <vt:lpstr>Avenir Next Demi Bold</vt:lpstr>
      <vt:lpstr>Avenir Next Medium</vt:lpstr>
      <vt:lpstr>Avenir Next Ultra Light</vt:lpstr>
      <vt:lpstr>Baskerville</vt:lpstr>
      <vt:lpstr>Calibri</vt:lpstr>
      <vt:lpstr>Calibri Light</vt:lpstr>
      <vt:lpstr>Cochin</vt:lpstr>
      <vt:lpstr>Courier New</vt:lpstr>
      <vt:lpstr>Trebuchet MS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Consider what opportunities you can offer your new and existing customers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Mandy Deakin-Snell</cp:lastModifiedBy>
  <cp:revision>375</cp:revision>
  <cp:lastPrinted>2026-06-05T16:27:45Z</cp:lastPrinted>
  <dcterms:modified xsi:type="dcterms:W3CDTF">2026-06-06T15:37:46Z</dcterms:modified>
</cp:coreProperties>
</file>